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4630400" cy="8229600"/>
  <p:notesSz cx="8229600" cy="14630400"/>
  <p:embeddedFontLst>
    <p:embeddedFont>
      <p:font typeface="DM Sans Semi Bold" panose="020B0604020202020204" charset="0"/>
      <p:regular r:id="rId12"/>
    </p:embeddedFont>
    <p:embeddedFont>
      <p:font typeface="Inter Medium" panose="020B0604020202020204" charset="0"/>
      <p:regular r:id="rId1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2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13992-5C98-6703-5764-8E82918CC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E0ABC-4DA7-3474-16EE-BB6C242CD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364B0-70F1-115D-FACC-60BF022D0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9D9A-8793-0EF2-CB05-C1DC381F9C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96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CA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59275" cy="823435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694750" y="6999144"/>
            <a:ext cx="56079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Roulez plus fort, plus loin, plus longtemps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135352" y="7424552"/>
            <a:ext cx="7825502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Un message des spécialistes du </a:t>
            </a:r>
            <a:r>
              <a:rPr lang="en-US" sz="850" dirty="0">
                <a:solidFill>
                  <a:srgbClr val="E67E22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Centre d'activité physique spécialisé (CAPS)</a:t>
            </a:r>
            <a:r>
              <a:rPr lang="en-US" sz="8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aux membres de Cyclotour de Trois-Rivières</a:t>
            </a:r>
            <a:endParaRPr lang="en-US" sz="8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F109BB-61DC-1E16-1F86-9E611F457702}"/>
              </a:ext>
            </a:extLst>
          </p:cNvPr>
          <p:cNvSpPr/>
          <p:nvPr/>
        </p:nvSpPr>
        <p:spPr>
          <a:xfrm>
            <a:off x="12876904" y="7767021"/>
            <a:ext cx="1635162" cy="387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6D21881-0AD3-4E13-3688-8164A41D2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70155"/>
            <a:ext cx="5916706" cy="59167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0820"/>
            <a:ext cx="75112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Ça vous dit quelque chose?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84976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Chaque début de saison, c'est le même rituel : vous redécouvrez des muscles dont vous ne soupçonniez même pas l'existence. Les mollets brûlent, les cuisses protestent, les fesses crient, le cou se raidit, les bras sont lourds.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4556522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BEF3E2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7" name="Text 3"/>
          <p:cNvSpPr/>
          <p:nvPr/>
        </p:nvSpPr>
        <p:spPr>
          <a:xfrm>
            <a:off x="7017306" y="4840010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Ces inconforts ne sont pas une fatalité — ils sont le signe que votre corps mérite une meilleure préparation.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280190" y="6166723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2</a:t>
            </a:r>
            <a:endParaRPr lang="en-US" sz="1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BF8A108-052F-3B41-AED8-FD8B09C0C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3717" y="7743337"/>
            <a:ext cx="1728349" cy="4023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71B304-52C0-EB7F-E48D-1BDAEBE98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6433" y="7197912"/>
            <a:ext cx="780356" cy="7742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E70605-73BF-873C-CC58-4845814F9D52}"/>
              </a:ext>
            </a:extLst>
          </p:cNvPr>
          <p:cNvSpPr/>
          <p:nvPr/>
        </p:nvSpPr>
        <p:spPr>
          <a:xfrm>
            <a:off x="13609797" y="6138386"/>
            <a:ext cx="321356" cy="290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7715"/>
            <a:ext cx="110356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La préparation physique, c'est pour vous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80122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E67E22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4" name="Text 2"/>
          <p:cNvSpPr/>
          <p:nvPr/>
        </p:nvSpPr>
        <p:spPr>
          <a:xfrm>
            <a:off x="1020604" y="3106936"/>
            <a:ext cx="29609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Prévenir les blessures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3597354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Évitez les douleurs inutiles et les arrêts forcés qui gâchent votre saison.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880122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E67E22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7" name="Text 5"/>
          <p:cNvSpPr/>
          <p:nvPr/>
        </p:nvSpPr>
        <p:spPr>
          <a:xfrm>
            <a:off x="5443776" y="3106936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Améliorer vos performances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3776" y="3951684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Suivez le groupe, grimpez plus facilement, tenez la distance.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880122"/>
            <a:ext cx="4196358" cy="2032754"/>
          </a:xfrm>
          <a:prstGeom prst="roundRect">
            <a:avLst>
              <a:gd name="adj" fmla="val 1674"/>
            </a:avLst>
          </a:prstGeom>
          <a:solidFill>
            <a:srgbClr val="E67E22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10" name="Text 8"/>
          <p:cNvSpPr/>
          <p:nvPr/>
        </p:nvSpPr>
        <p:spPr>
          <a:xfrm>
            <a:off x="9866948" y="31069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Profiter pleinement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6948" y="3597354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Chaque sortie devient un plaisir plutôt qu'une épreuve à surmonter.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16802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Peu importe votre niveau — débutant, intermédiaire ou cycliste aguerri — la préparation physique s'adapte à </a:t>
            </a:r>
            <a:r>
              <a:rPr lang="en-US" sz="1750" b="1" dirty="0">
                <a:solidFill>
                  <a:srgbClr val="1B7A4A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vos objectifs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et à </a:t>
            </a:r>
            <a:r>
              <a:rPr lang="en-US" sz="1750" b="1" dirty="0">
                <a:solidFill>
                  <a:srgbClr val="1B7A4A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votre réalité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614898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80808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3</a:t>
            </a:r>
            <a:endParaRPr lang="en-US" sz="175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330D98A-99F3-EE89-A708-391C9B8B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842" y="7789577"/>
            <a:ext cx="1839558" cy="40237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03E5C49-4274-A0C8-7786-45344C5F2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9678" y="7267279"/>
            <a:ext cx="780356" cy="7742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A595D3-6FA0-A158-7B90-A53B5D511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0621" y="6207060"/>
            <a:ext cx="329213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9166503" y="2628305"/>
            <a:ext cx="1315164" cy="258723"/>
          </a:xfrm>
          <a:prstGeom prst="roundRect">
            <a:avLst>
              <a:gd name="adj" fmla="val 7165"/>
            </a:avLst>
          </a:prstGeom>
          <a:solidFill>
            <a:srgbClr val="D4F7EC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4" name="Text 1"/>
          <p:cNvSpPr/>
          <p:nvPr/>
        </p:nvSpPr>
        <p:spPr>
          <a:xfrm>
            <a:off x="9259133" y="2674620"/>
            <a:ext cx="1129903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NOTRE APPROCHE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9166503" y="2929057"/>
            <a:ext cx="3485793" cy="965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Un plan taillé sur mesure</a:t>
            </a:r>
            <a:endParaRPr lang="en-US" sz="3000" dirty="0"/>
          </a:p>
        </p:txBody>
      </p:sp>
      <p:sp>
        <p:nvSpPr>
          <p:cNvPr id="6" name="Text 3"/>
          <p:cNvSpPr/>
          <p:nvPr/>
        </p:nvSpPr>
        <p:spPr>
          <a:xfrm>
            <a:off x="9166503" y="3999786"/>
            <a:ext cx="3485793" cy="830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Au CAPS, </a:t>
            </a:r>
            <a:r>
              <a:rPr lang="fr-CA" sz="1200" noProof="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un </a:t>
            </a:r>
            <a:r>
              <a:rPr lang="fr-CA" sz="1200" b="1" noProof="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kinésiologue diplômé</a:t>
            </a:r>
            <a:r>
              <a:rPr lang="fr-CA" sz="1200" noProof="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analyse </a:t>
            </a:r>
            <a:r>
              <a:rPr lang="en-US" sz="12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votre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profil et conçoit un programme d'entraînement individualisé qui équilibre travail musculaire et </a:t>
            </a:r>
            <a:r>
              <a:rPr lang="en-US" sz="12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capacité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</a:t>
            </a:r>
            <a:r>
              <a:rPr lang="en-US" sz="1200" dirty="0" err="1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aérobique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9166503" y="4925020"/>
            <a:ext cx="3485793" cy="415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Le résultat? Un entraînement qui </a:t>
            </a:r>
            <a:r>
              <a:rPr lang="en-US" sz="1200" dirty="0">
                <a:solidFill>
                  <a:srgbClr val="E67E22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correspond à qui vous êtes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— pas à un modèle générique.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1985605" y="7607498"/>
            <a:ext cx="10659189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950" dirty="0">
                <a:solidFill>
                  <a:srgbClr val="80808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4</a:t>
            </a:r>
            <a:endParaRPr lang="en-US" sz="95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F7EC2F-D54C-088E-7B29-E9A0673DC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358" y="7778820"/>
            <a:ext cx="1818042" cy="4023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57F792-6DF1-8536-ED31-BF239028C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5041" y="7220368"/>
            <a:ext cx="780356" cy="7742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1C245C-6F92-C9A7-1697-5CDAD2264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7689" y="7473994"/>
            <a:ext cx="329213" cy="3048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28FEA18-1AC5-F3B8-DC77-60AA904E4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78" y="1641663"/>
            <a:ext cx="8110527" cy="53573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3806"/>
            <a:ext cx="80488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Nos forfaits pour les cyclistes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36213"/>
            <a:ext cx="6407944" cy="2774156"/>
          </a:xfrm>
          <a:prstGeom prst="roundRect">
            <a:avLst>
              <a:gd name="adj" fmla="val 1226"/>
            </a:avLst>
          </a:prstGeom>
          <a:solidFill>
            <a:srgbClr val="FFFFFF"/>
          </a:solidFill>
          <a:ln w="30480">
            <a:solidFill>
              <a:srgbClr val="E67E22"/>
            </a:solidFill>
            <a:prstDash val="solid"/>
          </a:ln>
        </p:spPr>
        <p:txBody>
          <a:bodyPr/>
          <a:lstStyle/>
          <a:p>
            <a:endParaRPr lang="fr-CA"/>
          </a:p>
        </p:txBody>
      </p:sp>
      <p:sp>
        <p:nvSpPr>
          <p:cNvPr id="4" name="Shape 2"/>
          <p:cNvSpPr/>
          <p:nvPr/>
        </p:nvSpPr>
        <p:spPr>
          <a:xfrm>
            <a:off x="824270" y="3066693"/>
            <a:ext cx="6346984" cy="680442"/>
          </a:xfrm>
          <a:prstGeom prst="rect">
            <a:avLst/>
          </a:prstGeom>
          <a:solidFill>
            <a:srgbClr val="E67E22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5" name="Text 3"/>
          <p:cNvSpPr/>
          <p:nvPr/>
        </p:nvSpPr>
        <p:spPr>
          <a:xfrm>
            <a:off x="3827621" y="319420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51084" y="3973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Régulier + Supervisé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4464367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Un plan d'entraînement complet et personnalisé, élaboré avec votre kinésiologue. Idéal pour qui veut une transformation sérieuse et un suivi rigoureux.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3036213"/>
            <a:ext cx="6408063" cy="2774156"/>
          </a:xfrm>
          <a:prstGeom prst="roundRect">
            <a:avLst>
              <a:gd name="adj" fmla="val 1226"/>
            </a:avLst>
          </a:prstGeom>
          <a:solidFill>
            <a:srgbClr val="FFFFFF"/>
          </a:solidFill>
          <a:ln w="30480">
            <a:solidFill>
              <a:srgbClr val="E67E22"/>
            </a:solidFill>
            <a:prstDash val="solid"/>
          </a:ln>
        </p:spPr>
        <p:txBody>
          <a:bodyPr/>
          <a:lstStyle/>
          <a:p>
            <a:endParaRPr lang="fr-CA"/>
          </a:p>
        </p:txBody>
      </p:sp>
      <p:sp>
        <p:nvSpPr>
          <p:cNvPr id="9" name="Shape 7"/>
          <p:cNvSpPr/>
          <p:nvPr/>
        </p:nvSpPr>
        <p:spPr>
          <a:xfrm>
            <a:off x="7459027" y="3066693"/>
            <a:ext cx="6347103" cy="680442"/>
          </a:xfrm>
          <a:prstGeom prst="rect">
            <a:avLst/>
          </a:prstGeom>
          <a:solidFill>
            <a:srgbClr val="E67E22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10" name="Text 8"/>
          <p:cNvSpPr/>
          <p:nvPr/>
        </p:nvSpPr>
        <p:spPr>
          <a:xfrm>
            <a:off x="10462498" y="319420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7685842" y="3973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Régulier +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85842" y="4464367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Vous avez déjà des bases? Une rencontre conseil avec un professionnel vous permet d'affiner votre programme et de combler les lacunes ciblées.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6065520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80808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5</a:t>
            </a:r>
            <a:endParaRPr lang="en-US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6C4D57B-4FF7-BB27-E169-AA13ADC57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8021" y="7718199"/>
            <a:ext cx="1731414" cy="40237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C2610C-5E3C-A76A-2EDA-34D80B541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9317" y="7172774"/>
            <a:ext cx="780356" cy="7742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96EFE5-4C40-03FE-DADB-51E165ED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3728" y="6065520"/>
            <a:ext cx="329213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494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Et bien plus encore…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617351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2617351"/>
            <a:ext cx="33131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7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Cours privés sur mesure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3107769"/>
            <a:ext cx="552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Entraînements musculaires ou spinning adaptés à votre groupe — planifiez ensemble, progressez ensemble.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6884" y="2617351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07348" y="26173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7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Routine à domicile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307348" y="3107769"/>
            <a:ext cx="55292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Un programme de base sans équipement à faire chez vous, pour maintenir votre condition entre les sorties.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650105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44253" y="4650105"/>
            <a:ext cx="41258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7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Échauffement et récupération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644253" y="5140523"/>
            <a:ext cx="552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Une routine d'activation avant chaque sortie et d'étirements après, pour protéger vos muscles et accélérer la récupération.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56884" y="4650105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07348" y="4650105"/>
            <a:ext cx="32046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7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Conférence spécialisée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8307348" y="5140523"/>
            <a:ext cx="55292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fr-CA" sz="1750" noProof="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Une session d'information sur la préparation du cycliste — dans nos locaux, pour découvrir nos installations et échanger avec nos experts (surveillez la date de l’événement).</a:t>
            </a:r>
            <a:endParaRPr lang="fr-CA" sz="1750" noProof="0" dirty="0"/>
          </a:p>
        </p:txBody>
      </p:sp>
      <p:sp>
        <p:nvSpPr>
          <p:cNvPr id="15" name="Text 9"/>
          <p:cNvSpPr/>
          <p:nvPr/>
        </p:nvSpPr>
        <p:spPr>
          <a:xfrm>
            <a:off x="793790" y="6484382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80808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6</a:t>
            </a:r>
            <a:endParaRPr lang="en-US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F25D6B0-7D96-8B68-42D4-1D623BFE6B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96505" y="7793177"/>
            <a:ext cx="1731414" cy="40237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15A67EB-6CFD-135E-6965-80FD19B47A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46433" y="7173277"/>
            <a:ext cx="780356" cy="7742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FC26B4-3FC0-ABB6-6F3A-594243DD3D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83727" y="6511604"/>
            <a:ext cx="329213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AAAA0-8D82-404C-BFDC-89F770D8A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D4550A0-7111-56F1-8950-915FBC94CB6D}"/>
              </a:ext>
            </a:extLst>
          </p:cNvPr>
          <p:cNvSpPr/>
          <p:nvPr/>
        </p:nvSpPr>
        <p:spPr>
          <a:xfrm>
            <a:off x="793790" y="145494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Nos </a:t>
            </a:r>
            <a:r>
              <a:rPr lang="en-US" sz="4450" dirty="0" err="1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forfaits</a:t>
            </a:r>
            <a:endParaRPr lang="en-US" sz="445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E47096C3-4408-3E0B-BEC8-9F982F42DF27}"/>
              </a:ext>
            </a:extLst>
          </p:cNvPr>
          <p:cNvSpPr/>
          <p:nvPr/>
        </p:nvSpPr>
        <p:spPr>
          <a:xfrm>
            <a:off x="793790" y="6484382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80808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6</a:t>
            </a:r>
            <a:endParaRPr lang="en-US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5E2B38-7746-53F1-240C-5C3AE87BB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6505" y="7793177"/>
            <a:ext cx="1731414" cy="40237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53F666-00B5-CEBD-696D-C2FCE9939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433" y="7173277"/>
            <a:ext cx="780356" cy="7742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1698BA-4919-2F58-9E78-2C10F0717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3727" y="6511604"/>
            <a:ext cx="329213" cy="3048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E0B7E6-32A6-300B-E997-D061883DB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921" y="2419081"/>
            <a:ext cx="9474557" cy="557528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923C63-92E1-BF84-BACE-9FA0466B7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305" y="1056323"/>
            <a:ext cx="1098246" cy="109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0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666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Votre meilleure saison commence ici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73755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C'est votre chance de transformer votre préparation et de vivre chaque sortie avec confort, puissance et plaisir.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361146"/>
            <a:ext cx="5486400" cy="426244"/>
          </a:xfrm>
          <a:prstGeom prst="roundRect">
            <a:avLst>
              <a:gd name="adj" fmla="val 6386"/>
            </a:avLst>
          </a:prstGeom>
          <a:solidFill>
            <a:srgbClr val="D4F7EC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6" name="Text 3"/>
          <p:cNvSpPr/>
          <p:nvPr/>
        </p:nvSpPr>
        <p:spPr>
          <a:xfrm>
            <a:off x="929878" y="5429131"/>
            <a:ext cx="342007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LE CAPS DE L’UQTR, PARTENAIRE OFFICIEL DE CYCLOTOUR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93790" y="6042541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80808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7</a:t>
            </a:r>
            <a:endParaRPr lang="en-US" sz="1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B3321D1-6973-E887-AA27-62A3EBD1E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278" y="5140414"/>
            <a:ext cx="774551" cy="7745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740E4D-49DC-7256-9573-648EFAA25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604" y="6027989"/>
            <a:ext cx="329213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9182"/>
            <a:ext cx="103864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Prêt à pédaler avec un corps préparé?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3078123"/>
            <a:ext cx="6571417" cy="2576751"/>
          </a:xfrm>
          <a:prstGeom prst="roundRect">
            <a:avLst>
              <a:gd name="adj" fmla="val 1320"/>
            </a:avLst>
          </a:prstGeom>
          <a:solidFill>
            <a:srgbClr val="E67E22"/>
          </a:solidFill>
          <a:ln/>
        </p:spPr>
        <p:txBody>
          <a:bodyPr/>
          <a:lstStyle/>
          <a:p>
            <a:endParaRPr lang="fr-CA"/>
          </a:p>
        </p:txBody>
      </p:sp>
      <p:sp>
        <p:nvSpPr>
          <p:cNvPr id="4" name="Text 2"/>
          <p:cNvSpPr/>
          <p:nvPr/>
        </p:nvSpPr>
        <p:spPr>
          <a:xfrm>
            <a:off x="857250" y="33049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Contactez-nous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3886081"/>
            <a:ext cx="611778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Visitez-nous au CAPS ou parlez à votre responsable Cyclotour pour en savoir plus sur les forfaits et la conférence à venir.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3049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Ce que vous gagnez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886081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Moins de douleurs et de blessures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Plus d'endurance et de puissance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Un suivi professionnel personnalisé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Une saison de vélo vraiment agréable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10024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80808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8</a:t>
            </a:r>
            <a:endParaRPr lang="en-US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A26C43-0C64-2359-769C-AC5190935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6504" y="7721821"/>
            <a:ext cx="1731414" cy="4023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9FD04A-1436-87DA-737A-40EFE886B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5041" y="7148747"/>
            <a:ext cx="780356" cy="7742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EA67C8-E052-8582-853D-41EF26219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9623" y="5879100"/>
            <a:ext cx="329213" cy="3048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9054</TotalTime>
  <Words>487</Words>
  <Application>Microsoft Office PowerPoint</Application>
  <PresentationFormat>Personnalisé</PresentationFormat>
  <Paragraphs>62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DM Sans Semi Bold</vt:lpstr>
      <vt:lpstr>Inter Medium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Grenier, Denis</dc:creator>
  <cp:lastModifiedBy>Grenier, Denis</cp:lastModifiedBy>
  <cp:revision>6</cp:revision>
  <dcterms:created xsi:type="dcterms:W3CDTF">2026-03-17T14:12:41Z</dcterms:created>
  <dcterms:modified xsi:type="dcterms:W3CDTF">2026-03-27T14:25:13Z</dcterms:modified>
</cp:coreProperties>
</file>