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3" r:id="rId3"/>
    <p:sldId id="307" r:id="rId4"/>
    <p:sldId id="343" r:id="rId5"/>
    <p:sldId id="308" r:id="rId6"/>
    <p:sldId id="294" r:id="rId7"/>
    <p:sldId id="295" r:id="rId8"/>
    <p:sldId id="297" r:id="rId9"/>
    <p:sldId id="298" r:id="rId10"/>
    <p:sldId id="299" r:id="rId11"/>
    <p:sldId id="301" r:id="rId12"/>
    <p:sldId id="303" r:id="rId13"/>
    <p:sldId id="300" r:id="rId14"/>
    <p:sldId id="302" r:id="rId15"/>
    <p:sldId id="305" r:id="rId16"/>
    <p:sldId id="337" r:id="rId17"/>
    <p:sldId id="344" r:id="rId18"/>
    <p:sldId id="324" r:id="rId19"/>
    <p:sldId id="325" r:id="rId20"/>
    <p:sldId id="309" r:id="rId21"/>
    <p:sldId id="310" r:id="rId22"/>
    <p:sldId id="319" r:id="rId23"/>
    <p:sldId id="318" r:id="rId24"/>
    <p:sldId id="312" r:id="rId25"/>
    <p:sldId id="313" r:id="rId26"/>
    <p:sldId id="311" r:id="rId27"/>
    <p:sldId id="261" r:id="rId28"/>
    <p:sldId id="326" r:id="rId29"/>
    <p:sldId id="264" r:id="rId30"/>
    <p:sldId id="283" r:id="rId31"/>
    <p:sldId id="320" r:id="rId32"/>
    <p:sldId id="281" r:id="rId33"/>
    <p:sldId id="266" r:id="rId34"/>
    <p:sldId id="268" r:id="rId35"/>
    <p:sldId id="270" r:id="rId36"/>
    <p:sldId id="342" r:id="rId37"/>
    <p:sldId id="321" r:id="rId38"/>
    <p:sldId id="287" r:id="rId39"/>
    <p:sldId id="327" r:id="rId40"/>
    <p:sldId id="328" r:id="rId41"/>
    <p:sldId id="331" r:id="rId42"/>
    <p:sldId id="280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" clrIdx="1"/>
  <p:cmAuthor id="3" name="rino tremblay" initials="rt" lastIdx="1" clrIdx="2">
    <p:extLst>
      <p:ext uri="{19B8F6BF-5375-455C-9EA6-DF929625EA0E}">
        <p15:presenceInfo xmlns:p15="http://schemas.microsoft.com/office/powerpoint/2012/main" userId="9c576e0680bef3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6C1A00"/>
    <a:srgbClr val="A40000"/>
    <a:srgbClr val="C46940"/>
    <a:srgbClr val="C00000"/>
    <a:srgbClr val="003296"/>
    <a:srgbClr val="990099"/>
    <a:srgbClr val="CC0099"/>
    <a:srgbClr val="FE9202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54" autoAdjust="0"/>
  </p:normalViewPr>
  <p:slideViewPr>
    <p:cSldViewPr>
      <p:cViewPr varScale="1">
        <p:scale>
          <a:sx n="145" d="100"/>
          <a:sy n="145" d="100"/>
        </p:scale>
        <p:origin x="70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5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1T16:18:07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21528,'4'0'0,"-1"0"0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9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Watts</a:t>
            </a:r>
            <a:r>
              <a:rPr lang="fr-CA" dirty="0"/>
              <a:t>= puissance x </a:t>
            </a:r>
            <a:r>
              <a:rPr lang="fr-CA" b="0" dirty="0"/>
              <a:t>cadence </a:t>
            </a:r>
            <a:r>
              <a:rPr lang="fr-CA" b="1" dirty="0"/>
              <a:t>   Couple </a:t>
            </a:r>
            <a:r>
              <a:rPr lang="fr-CA" dirty="0"/>
              <a:t>= puissance x distance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Club </a:t>
            </a:r>
            <a:r>
              <a:rPr lang="fr-CA" dirty="0" err="1"/>
              <a:t>vélopassion</a:t>
            </a:r>
            <a:r>
              <a:rPr lang="fr-CA" dirty="0"/>
              <a:t> de Ste-Thérèse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GLUCIDES:</a:t>
            </a:r>
            <a:r>
              <a:rPr lang="fr-CA" dirty="0"/>
              <a:t> (sucre) dans miel, pâte, céréale et </a:t>
            </a:r>
            <a:r>
              <a:rPr lang="fr-CA" b="1" dirty="0"/>
              <a:t>fruits </a:t>
            </a:r>
            <a:r>
              <a:rPr lang="fr-CA" dirty="0"/>
              <a:t>   </a:t>
            </a:r>
            <a:r>
              <a:rPr lang="fr-CA" b="1" dirty="0"/>
              <a:t>PROTÉINES</a:t>
            </a:r>
            <a:r>
              <a:rPr lang="fr-CA" dirty="0"/>
              <a:t>: viande, volaille, poisson, 0euf, fromage  </a:t>
            </a:r>
            <a:r>
              <a:rPr lang="fr-CA" b="1" dirty="0"/>
              <a:t>LIPIDES:</a:t>
            </a:r>
            <a:r>
              <a:rPr lang="fr-CA" dirty="0"/>
              <a:t> (gras) noix, amandes et avocats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C03DB-EDA9-447A-A201-C68BA41E6B75}" type="slidenum">
              <a:rPr lang="en-US" altLang="fr-FR" smtClean="0"/>
              <a:pPr/>
              <a:t>15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0698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E5D7-9AD4-C9C4-B28E-BC479B5C4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9EA661EB-432E-B5D1-B890-211428B7A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8E932E-DF6B-5CD4-5D14-6FFCDA7BD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GLUCIDES: (sucre) dans miel, pâte, céréale et fruit    PROTÉINES: viande, volaille, poisson, 0euf, fromage  LIPIDES: (gras) noix, amandes et </a:t>
            </a:r>
            <a:r>
              <a:rPr lang="fr-CA" dirty="0" err="1"/>
              <a:t>avovats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FA887E-6323-F652-5430-973378F82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4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BCAA </a:t>
            </a:r>
            <a:r>
              <a:rPr lang="fr-CA" dirty="0"/>
              <a:t>= (Branch-chain-amino-acide) Un acide amidé à chaine latérale ramifiée. Aide à récupérer après un effort physique sans effet sur la performance.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C03DB-EDA9-447A-A201-C68BA41E6B75}" type="slidenum">
              <a:rPr lang="en-US" altLang="fr-FR" smtClean="0"/>
              <a:pPr/>
              <a:t>18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5806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CLUB Vélo passion de Ste-</a:t>
            </a:r>
            <a:r>
              <a:rPr lang="fr-CA" dirty="0" err="1"/>
              <a:t>Thérese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2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226BA3-FDF5-4168-8DAF-602F158B538A}" type="slidenum">
              <a:rPr lang="en-US" altLang="fr-FR"/>
              <a:pPr/>
              <a:t>33</a:t>
            </a:fld>
            <a:endParaRPr lang="en-US" altLang="fr-FR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altLang="fr-FR" dirty="0"/>
          </a:p>
        </p:txBody>
      </p:sp>
    </p:spTree>
    <p:extLst>
      <p:ext uri="{BB962C8B-B14F-4D97-AF65-F5344CB8AC3E}">
        <p14:creationId xmlns:p14="http://schemas.microsoft.com/office/powerpoint/2010/main" val="288278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3487980"/>
            <a:ext cx="5562600" cy="1221640"/>
          </a:xfrm>
          <a:noFill/>
          <a:effectLst/>
        </p:spPr>
        <p:txBody>
          <a:bodyPr>
            <a:normAutofit/>
          </a:bodyPr>
          <a:lstStyle>
            <a:lvl1pPr algn="r">
              <a:defRPr sz="3600" b="1">
                <a:ln>
                  <a:noFill/>
                </a:ln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8056" y="2385577"/>
            <a:ext cx="5568744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B49D76-1A86-DB15-E547-52562158D959}"/>
              </a:ext>
            </a:extLst>
          </p:cNvPr>
          <p:cNvSpPr txBox="1"/>
          <p:nvPr userDrawn="1"/>
        </p:nvSpPr>
        <p:spPr>
          <a:xfrm>
            <a:off x="457200" y="4780881"/>
            <a:ext cx="167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/>
              <a:t>Avril 2025</a:t>
            </a: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341527"/>
            <a:ext cx="8246070" cy="1042857"/>
          </a:xfrm>
          <a:gradFill flip="none" rotWithShape="1">
            <a:gsLst>
              <a:gs pos="86000">
                <a:srgbClr val="FFFFFF">
                  <a:alpha val="40000"/>
                </a:srgbClr>
              </a:gs>
              <a:gs pos="5700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64448"/>
          </a:xfrm>
        </p:spPr>
        <p:txBody>
          <a:bodyPr/>
          <a:lstStyle>
            <a:lvl1pPr algn="l">
              <a:spcBef>
                <a:spcPts val="1400"/>
              </a:spcBef>
              <a:defRPr sz="24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800">
                <a:solidFill>
                  <a:schemeClr val="tx1"/>
                </a:solidFill>
              </a:defRPr>
            </a:lvl3pPr>
            <a:lvl4pPr algn="l">
              <a:defRPr sz="1800">
                <a:solidFill>
                  <a:schemeClr val="tx1"/>
                </a:solidFill>
              </a:defRPr>
            </a:lvl4pPr>
            <a:lvl5pPr algn="l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14" y="506920"/>
            <a:ext cx="65828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245" y="1423150"/>
            <a:ext cx="6566315" cy="334411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33" y="433880"/>
            <a:ext cx="8076896" cy="899452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45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45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758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758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1/11/26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Avril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4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0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11.gif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3.jpe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hyperlink" Target="https://www.cyclotour.ca/" TargetMode="Externa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hyperlink" Target="https://www.cyclotour.ca/informations/organisation-de-randonnees" TargetMode="Externa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Les bases du cyclisme chez </a:t>
            </a:r>
            <a:r>
              <a:rPr lang="fr-CA" dirty="0" err="1"/>
              <a:t>Cyclotour</a:t>
            </a:r>
            <a:r>
              <a:rPr lang="fr-CA" dirty="0"/>
              <a:t> Trois-Rivières</a:t>
            </a:r>
          </a:p>
        </p:txBody>
      </p:sp>
      <p:pic>
        <p:nvPicPr>
          <p:cNvPr id="6" name="Picture 4" descr="DL_ogo_transparent2color">
            <a:extLst>
              <a:ext uri="{FF2B5EF4-FFF2-40B4-BE49-F238E27FC236}">
                <a16:creationId xmlns:a16="http://schemas.microsoft.com/office/drawing/2014/main" id="{C7D8624F-ECAC-A7CE-0CC7-6AE139861A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5310" y="0"/>
            <a:ext cx="2748690" cy="148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B26A6DE4-C6BD-7DE4-2DBE-9384EEFA639A}"/>
                  </a:ext>
                </a:extLst>
              </p14:cNvPr>
              <p14:cNvContentPartPr/>
              <p14:nvPr/>
            </p14:nvContentPartPr>
            <p14:xfrm>
              <a:off x="-433163" y="408849"/>
              <a:ext cx="2520" cy="360"/>
            </p14:xfrm>
          </p:contentPart>
        </mc:Choice>
        <mc:Fallback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B26A6DE4-C6BD-7DE4-2DBE-9384EEFA63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39283" y="402729"/>
                <a:ext cx="1476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Cuissard et maillot (</a:t>
            </a:r>
            <a:r>
              <a:rPr lang="fr-CA" altLang="fr-FR" i="1" dirty="0"/>
              <a:t>Jersey</a:t>
            </a:r>
            <a:r>
              <a:rPr lang="fr-CA" altLang="fr-FR" dirty="0"/>
              <a:t>)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Casque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Gants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Lunettes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Souliers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Prévoir des vêtements pour être au chaud</a:t>
            </a:r>
          </a:p>
          <a:p>
            <a:pPr>
              <a:spcBef>
                <a:spcPts val="600"/>
              </a:spcBef>
            </a:pPr>
            <a:r>
              <a:rPr lang="fr-CA" altLang="fr-FR" dirty="0"/>
              <a:t>Une boîte de rangement avec « check-list » est conseillée</a:t>
            </a:r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10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1DB9B3A-7C82-13D0-5166-7EB938D87D4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4.2 Vêtements appropriés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777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197405"/>
            <a:ext cx="8246070" cy="3569858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fr-CA" altLang="fr-FR" sz="2600" dirty="0"/>
              <a:t>Réflecteurs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Avant :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Roue avant ou haubans : jaune ou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Arrière : rouge et lampe clignotante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Roue arrière ou haubans : rouge ou blanc</a:t>
            </a:r>
          </a:p>
          <a:p>
            <a:pPr marL="720725" lvl="1" indent="-363538">
              <a:buFont typeface="+mj-lt"/>
              <a:buAutoNum type="arabicPeriod"/>
            </a:pPr>
            <a:r>
              <a:rPr lang="fr-CA" altLang="fr-FR" sz="2200" dirty="0"/>
              <a:t>Sur chaque pédale : jaune ou blanc </a:t>
            </a:r>
          </a:p>
          <a:p>
            <a:pPr marL="357187" lvl="1" indent="0">
              <a:spcBef>
                <a:spcPts val="0"/>
              </a:spcBef>
              <a:buNone/>
            </a:pPr>
            <a:r>
              <a:rPr lang="fr-CA" altLang="fr-FR" sz="2200" dirty="0"/>
              <a:t>       ou bande réfléchissante sur les souliers.</a:t>
            </a:r>
          </a:p>
          <a:p>
            <a:pPr>
              <a:spcBef>
                <a:spcPts val="2400"/>
              </a:spcBef>
            </a:pPr>
            <a:r>
              <a:rPr lang="fr-CA" altLang="fr-FR" sz="2600" b="1" dirty="0"/>
              <a:t>Rétroviseur</a:t>
            </a:r>
            <a:r>
              <a:rPr lang="fr-CA" altLang="fr-FR" sz="2600" dirty="0"/>
              <a:t> ou dossard pour le serre-file</a:t>
            </a:r>
          </a:p>
          <a:p>
            <a:pPr>
              <a:spcBef>
                <a:spcPts val="600"/>
              </a:spcBef>
            </a:pPr>
            <a:r>
              <a:rPr lang="fr-CA" altLang="fr-FR" sz="2600" dirty="0"/>
              <a:t>En soirée, les phares sont obligatoires</a:t>
            </a:r>
          </a:p>
          <a:p>
            <a:pPr lvl="1"/>
            <a:r>
              <a:rPr lang="fr-CA" altLang="fr-FR" sz="2200" dirty="0"/>
              <a:t>Avant : blanc</a:t>
            </a:r>
          </a:p>
          <a:p>
            <a:pPr lvl="1"/>
            <a:r>
              <a:rPr lang="fr-CA" altLang="fr-FR" sz="2200" dirty="0"/>
              <a:t>Arrière : rouge</a:t>
            </a:r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11</a:t>
            </a:fld>
            <a:endParaRPr lang="en-US" altLang="fr-FR" dirty="0"/>
          </a:p>
        </p:txBody>
      </p:sp>
      <p:pic>
        <p:nvPicPr>
          <p:cNvPr id="1026" name="Picture 2" descr="Vélo et équipements : visibilité et sécurité - SAAQ">
            <a:extLst>
              <a:ext uri="{FF2B5EF4-FFF2-40B4-BE49-F238E27FC236}">
                <a16:creationId xmlns:a16="http://schemas.microsoft.com/office/drawing/2014/main" id="{03BC6466-9CF4-E103-8641-6FC5F53936A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72" y="1655520"/>
            <a:ext cx="2710062" cy="17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16838ACE-A028-2F73-A35F-6ED55B84DA2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4.3 Équipements de sécurité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363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5" y="1401786"/>
            <a:ext cx="8551479" cy="347794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Deux porte-bidons			-Trousse de réparation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Deux bouteilles : 550 ou 750 ml	- Béquille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Pédales (plates ou à clip)		- Avertisseur sonore ou sifflet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Pompe à air sur le vélo		- Aile arrière (pluie)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CA" altLang="fr-FR" dirty="0"/>
              <a:t>- Trousse de premiers soins		- Support à bagages / valise</a:t>
            </a:r>
          </a:p>
          <a:p>
            <a:endParaRPr lang="fr-CA" altLang="fr-FR" sz="2200" dirty="0"/>
          </a:p>
          <a:p>
            <a:endParaRPr lang="fr-CA" altLang="fr-FR" sz="2200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12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D03F6E1-BC07-2C0A-C198-FB296243BD9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2210" y="358929"/>
            <a:ext cx="8246070" cy="1042857"/>
          </a:xfrm>
        </p:spPr>
        <p:txBody>
          <a:bodyPr/>
          <a:lstStyle/>
          <a:p>
            <a:pPr algn="ctr"/>
            <a:r>
              <a:rPr lang="fr-CA" altLang="fr-FR" dirty="0"/>
              <a:t>4.4 Accessoires (1/2)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612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fr-CA" altLang="fr-FR" sz="3100" dirty="0"/>
              <a:t>Recommandés (mais non obligatoires) :</a:t>
            </a:r>
          </a:p>
          <a:p>
            <a:pPr lvl="1"/>
            <a:r>
              <a:rPr lang="fr-CA" altLang="fr-FR" sz="2600" dirty="0"/>
              <a:t>Odomètre</a:t>
            </a:r>
          </a:p>
          <a:p>
            <a:pPr lvl="1"/>
            <a:r>
              <a:rPr lang="fr-CA" altLang="fr-FR" sz="2600" dirty="0"/>
              <a:t>Cadence</a:t>
            </a:r>
          </a:p>
          <a:p>
            <a:pPr lvl="1"/>
            <a:r>
              <a:rPr lang="fr-CA" altLang="fr-FR" sz="2600" dirty="0"/>
              <a:t>Lampe avant</a:t>
            </a:r>
          </a:p>
          <a:p>
            <a:pPr lvl="1"/>
            <a:r>
              <a:rPr lang="fr-CA" altLang="fr-FR" sz="2600" dirty="0"/>
              <a:t>Téléphone (urgence)</a:t>
            </a:r>
          </a:p>
          <a:p>
            <a:pPr lvl="1"/>
            <a:endParaRPr lang="fr-CA" altLang="fr-FR" dirty="0"/>
          </a:p>
          <a:p>
            <a:r>
              <a:rPr lang="fr-CA" altLang="fr-FR" sz="3100" dirty="0"/>
              <a:t>Facultatifs :</a:t>
            </a:r>
          </a:p>
          <a:p>
            <a:pPr lvl="1"/>
            <a:r>
              <a:rPr lang="fr-CA" altLang="fr-FR" sz="2600" dirty="0"/>
              <a:t>Compteur GPS</a:t>
            </a:r>
          </a:p>
          <a:p>
            <a:pPr lvl="1"/>
            <a:r>
              <a:rPr lang="fr-CA" altLang="fr-FR" sz="2600" dirty="0"/>
              <a:t>Capteur de puissance</a:t>
            </a:r>
          </a:p>
          <a:p>
            <a:pPr lvl="1"/>
            <a:r>
              <a:rPr lang="fr-CA" altLang="fr-FR" sz="2600" dirty="0"/>
              <a:t>Ceinture de pulsation cardiaque</a:t>
            </a:r>
          </a:p>
          <a:p>
            <a:pPr lvl="1"/>
            <a:r>
              <a:rPr lang="fr-CA" altLang="fr-FR" sz="2600" dirty="0"/>
              <a:t>Montre sportive</a:t>
            </a:r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13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CD0B7A0-4529-3FB5-84E4-B31D3950F98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4.4 Accessoires (2/2)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174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BFC7ACA-DF13-D1E7-A39F-CF1F2D4C0EA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/>
          <a:lstStyle/>
          <a:p>
            <a:pPr algn="ctr"/>
            <a:r>
              <a:rPr lang="fr-CA" altLang="fr-FR" dirty="0"/>
              <a:t>5. Alimentation et hydratation (1/5)</a:t>
            </a:r>
            <a:endParaRPr lang="fr-CA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384384"/>
            <a:ext cx="8246070" cy="338287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Avant la sortie à vélo : (sportive)</a:t>
            </a:r>
          </a:p>
          <a:p>
            <a:pPr lvl="1"/>
            <a:r>
              <a:rPr lang="fr-CA" altLang="fr-FR" dirty="0"/>
              <a:t>3 à 4 heures avant : prendre un repas complet</a:t>
            </a:r>
          </a:p>
          <a:p>
            <a:pPr lvl="1"/>
            <a:r>
              <a:rPr lang="fr-CA" altLang="fr-FR" dirty="0"/>
              <a:t>1 à 2 heures avant : plus de glucides et peu de protéines</a:t>
            </a:r>
          </a:p>
          <a:p>
            <a:pPr lvl="1"/>
            <a:r>
              <a:rPr lang="fr-CA" altLang="fr-FR" dirty="0"/>
              <a:t>Moins d’une heure avant : glucides seulement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Pendant la sortie : </a:t>
            </a:r>
          </a:p>
          <a:p>
            <a:pPr lvl="1"/>
            <a:r>
              <a:rPr lang="fr-CA" altLang="fr-FR" dirty="0"/>
              <a:t>30 à 60 gr / h (fruits, barre tendre, gels énergétiques et banane)</a:t>
            </a:r>
          </a:p>
          <a:p>
            <a:pPr lvl="1"/>
            <a:r>
              <a:rPr lang="fr-CA" altLang="fr-FR" dirty="0"/>
              <a:t>Trois heures de vélos représentent une dépense énergétique d’environ de 1 000 à 2 000 calories. 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14</a:t>
            </a:fld>
            <a:endParaRPr lang="en-US" altLang="fr-F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6EB821A-24D7-37F7-0050-1099971A10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91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CA" altLang="fr-FR" sz="2600" dirty="0"/>
              <a:t>Après une sortie : </a:t>
            </a:r>
          </a:p>
          <a:p>
            <a:pPr lvl="1"/>
            <a:r>
              <a:rPr lang="fr-CA" altLang="fr-FR" sz="2200" dirty="0"/>
              <a:t>Dans les 60 minutes qui suivent, il est recommandé d’ingérer un repas riche en glucides, en protéines et en gras.</a:t>
            </a:r>
          </a:p>
          <a:p>
            <a:pPr lvl="1"/>
            <a:r>
              <a:rPr lang="fr-CA" altLang="fr-FR" sz="2200" dirty="0"/>
              <a:t>Un lait au chocolat protéiné peut très bien faire l’affaire en attendant.</a:t>
            </a:r>
          </a:p>
          <a:p>
            <a:pPr>
              <a:spcBef>
                <a:spcPts val="2400"/>
              </a:spcBef>
            </a:pPr>
            <a:r>
              <a:rPr lang="fr-CA" altLang="fr-FR" sz="2600" dirty="0"/>
              <a:t>Hydratation :</a:t>
            </a:r>
          </a:p>
          <a:p>
            <a:pPr lvl="1"/>
            <a:r>
              <a:rPr lang="fr-CA" altLang="fr-FR" sz="2200" dirty="0"/>
              <a:t>L’hydratation doit être considérée comme une priorité.</a:t>
            </a:r>
          </a:p>
          <a:p>
            <a:pPr lvl="1"/>
            <a:r>
              <a:rPr lang="fr-CA" altLang="fr-FR" sz="2200" dirty="0"/>
              <a:t>Notre corps est composé à 65% d’eau.</a:t>
            </a:r>
          </a:p>
          <a:p>
            <a:pPr lvl="1"/>
            <a:r>
              <a:rPr lang="fr-CA" altLang="fr-FR" sz="2200" dirty="0"/>
              <a:t>La sous-hydratation est responsable des crampes et tendinites.</a:t>
            </a:r>
          </a:p>
          <a:p>
            <a:pPr lvl="1"/>
            <a:r>
              <a:rPr lang="fr-CA" altLang="fr-FR" sz="2200" dirty="0"/>
              <a:t>Pour une sortie de 90 minutes : l’eau seule est suffisante.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15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7218AA1-6B6F-5316-4BD8-4B2CB4695E2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5. Alimentation et hydratation (2/5)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048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C71AB-63AD-668E-8721-0AE20420A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46308EC-CB2D-0DF8-1A3D-DE2047E4C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/>
          <a:lstStyle/>
          <a:p>
            <a:pPr algn="ctr"/>
            <a:r>
              <a:rPr lang="fr-CA" altLang="fr-FR" dirty="0"/>
              <a:t>5. Hydratation (3/5)</a:t>
            </a:r>
            <a:endParaRPr lang="fr-CA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6D8D44-9411-BCC1-7F46-CC1B9BE0EC03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197406"/>
            <a:ext cx="8246070" cy="356985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>
            <a:extLst>
              <a:ext uri="{FF2B5EF4-FFF2-40B4-BE49-F238E27FC236}">
                <a16:creationId xmlns:a16="http://schemas.microsoft.com/office/drawing/2014/main" id="{A901E745-F30B-4B2B-FD88-30CD761A890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16</a:t>
            </a:fld>
            <a:endParaRPr lang="en-US" altLang="fr-F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999FC99-D520-669F-E647-8C6F38FB17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AD01FC-E17B-486C-60FF-314C3582F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744" y="1275658"/>
            <a:ext cx="2980511" cy="35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5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32EF93-FF45-5880-5CE3-BC80C979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5. Hydratation (4/5)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B413A3-F2E6-7FFD-4803-BEBF258FA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49" y="1503363"/>
            <a:ext cx="2436503" cy="3263900"/>
          </a:xfrm>
        </p:spPr>
      </p:pic>
    </p:spTree>
    <p:extLst>
      <p:ext uri="{BB962C8B-B14F-4D97-AF65-F5344CB8AC3E}">
        <p14:creationId xmlns:p14="http://schemas.microsoft.com/office/powerpoint/2010/main" val="240371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fr-CA" altLang="fr-FR" dirty="0"/>
              <a:t>Hydratation pour une sortie de plus de 90 minutes :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Une boisson additionnée d’électrolytes aidera à la récupération musculaire.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Il existe des boissons (poudre) qui contiennent les suppléments désirés tels que le sucre, les électrolytes et les acides aminés ramifiés (</a:t>
            </a:r>
            <a:r>
              <a:rPr lang="fr-CA" altLang="fr-FR" i="1" dirty="0"/>
              <a:t>BCAA</a:t>
            </a:r>
            <a:r>
              <a:rPr lang="fr-CA" altLang="fr-FR" dirty="0"/>
              <a:t>).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L’eau trop froide stagnera dans l’estomac et gênera l’effort physique.</a:t>
            </a:r>
            <a:br>
              <a:rPr lang="fr-CA" altLang="fr-FR" dirty="0"/>
            </a:br>
            <a:r>
              <a:rPr lang="fr-CA" altLang="fr-FR" dirty="0"/>
              <a:t>L’eau fraîche avec un peu de sucre sera assimilée plus vite par l’organisme.</a:t>
            </a:r>
          </a:p>
          <a:p>
            <a:pPr lvl="1">
              <a:spcBef>
                <a:spcPts val="1200"/>
              </a:spcBef>
            </a:pPr>
            <a:r>
              <a:rPr lang="fr-CA" altLang="fr-FR" dirty="0"/>
              <a:t>Il faut boire de petite quantité aux 10 minutes,  500ml/h.</a:t>
            </a:r>
          </a:p>
          <a:p>
            <a:pPr lvl="1"/>
            <a:endParaRPr lang="fr-CA" altLang="fr-FR" sz="1800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18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C57BE4F-AA87-DF48-E51D-680669286A9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5. Alimentation et hydratation (5/5)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52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808225"/>
            <a:ext cx="8246070" cy="24432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Une clinique aura lieu en mai  pour ces tâches:</a:t>
            </a:r>
          </a:p>
          <a:p>
            <a:pPr lvl="1"/>
            <a:r>
              <a:rPr lang="fr-CA" altLang="fr-FR" dirty="0"/>
              <a:t>Lubrification de la chaîne à l’huile ou à la cire</a:t>
            </a:r>
          </a:p>
          <a:p>
            <a:pPr lvl="1"/>
            <a:r>
              <a:rPr lang="fr-CA" altLang="fr-FR" dirty="0"/>
              <a:t>Technique pour la réparation d’une crevaison sur la route</a:t>
            </a:r>
          </a:p>
          <a:p>
            <a:pPr lvl="1"/>
            <a:r>
              <a:rPr lang="fr-CA" altLang="fr-FR" dirty="0"/>
              <a:t>Entretien général du vélo au niveau de la propreté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19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C342DF2-6AA7-2CE2-0C5C-9276C064168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0730" y="341527"/>
            <a:ext cx="8246070" cy="1466698"/>
          </a:xfrm>
        </p:spPr>
        <p:txBody>
          <a:bodyPr>
            <a:normAutofit/>
          </a:bodyPr>
          <a:lstStyle/>
          <a:p>
            <a:pPr algn="ctr"/>
            <a:r>
              <a:rPr lang="fr-CA" altLang="fr-FR" dirty="0"/>
              <a:t>6. Entretien  </a:t>
            </a:r>
            <a:br>
              <a:rPr lang="fr-CA" altLang="fr-FR" dirty="0"/>
            </a:br>
            <a:r>
              <a:rPr lang="fr-CA" altLang="fr-FR" sz="2700" dirty="0"/>
              <a:t>Réparation d’une crevaison et lubrification de la chaîne</a:t>
            </a:r>
            <a:endParaRPr lang="fr-CA" sz="2700" dirty="0"/>
          </a:p>
        </p:txBody>
      </p:sp>
    </p:spTree>
    <p:extLst>
      <p:ext uri="{BB962C8B-B14F-4D97-AF65-F5344CB8AC3E}">
        <p14:creationId xmlns:p14="http://schemas.microsoft.com/office/powerpoint/2010/main" val="327923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BC8DAD-CD6F-4439-96F9-9F5AC90C378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But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027E7D-2FDF-6DEB-38EC-4848235269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sz="2500" dirty="0"/>
              <a:t>Rendre sécuritaires et agréables les randonnées                     à vélo par l’acquisition de connaissances de base.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556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4" y="1503363"/>
            <a:ext cx="3970032" cy="3263900"/>
          </a:xfrm>
        </p:spPr>
        <p:txBody>
          <a:bodyPr>
            <a:normAutofit/>
          </a:bodyPr>
          <a:lstStyle/>
          <a:p>
            <a:r>
              <a:rPr lang="fr-CA" altLang="fr-FR" sz="2000" b="1" dirty="0"/>
              <a:t>Principe : l</a:t>
            </a:r>
            <a:r>
              <a:rPr lang="fr-CA" altLang="fr-FR" sz="2000" dirty="0"/>
              <a:t>’idée de rouler en peloton est de pouvoir bénéficier de l’effet d’aspiration du cycliste devant vous.</a:t>
            </a:r>
          </a:p>
          <a:p>
            <a:r>
              <a:rPr lang="fr-CA" altLang="fr-FR" sz="2000" b="1" dirty="0"/>
              <a:t>Composition : u</a:t>
            </a:r>
            <a:r>
              <a:rPr lang="fr-CA" altLang="fr-FR" sz="2000" dirty="0"/>
              <a:t>n peloton est composé d’un chef de file, de 7 cyclistes et d’un serre-file.          (2 tandems maximum)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4637"/>
          </a:xfrm>
          <a:noFill/>
        </p:spPr>
        <p:txBody>
          <a:bodyPr/>
          <a:lstStyle/>
          <a:p>
            <a:fld id="{37B5EE26-AF96-40F0-BB1F-2995B4207EC2}" type="slidenum">
              <a:rPr lang="en-US" altLang="fr-FR" smtClean="0"/>
              <a:pPr/>
              <a:t>20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4C2F67B-72B1-A7DB-3861-1E292206652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7. Rouler en peloton (visionnement vidéos)</a:t>
            </a:r>
            <a:endParaRPr lang="fr-CA" dirty="0"/>
          </a:p>
        </p:txBody>
      </p:sp>
      <p:pic>
        <p:nvPicPr>
          <p:cNvPr id="1026" name="Picture 2" descr="Le peloton cycliste">
            <a:extLst>
              <a:ext uri="{FF2B5EF4-FFF2-40B4-BE49-F238E27FC236}">
                <a16:creationId xmlns:a16="http://schemas.microsoft.com/office/drawing/2014/main" id="{69B64C51-C5BF-5718-9F81-1E7F28532FD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66" y="1655520"/>
            <a:ext cx="3920191" cy="2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4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384383"/>
            <a:ext cx="8246070" cy="3417590"/>
          </a:xfrm>
        </p:spPr>
        <p:txBody>
          <a:bodyPr>
            <a:normAutofit fontScale="92500" lnSpcReduction="10000"/>
          </a:bodyPr>
          <a:lstStyle/>
          <a:p>
            <a:r>
              <a:rPr lang="fr-CA" altLang="fr-FR" sz="2600" dirty="0"/>
              <a:t>S’assurer avant le départ que tous les cyclistes ont trouvé un peloton.</a:t>
            </a:r>
          </a:p>
          <a:p>
            <a:r>
              <a:rPr lang="fr-CA" altLang="fr-FR" sz="2600" dirty="0"/>
              <a:t>Attendre le signal de départ du responsable d’activité</a:t>
            </a:r>
          </a:p>
          <a:p>
            <a:r>
              <a:rPr lang="fr-CA" altLang="fr-FR" sz="2600" dirty="0"/>
              <a:t>15 minutes d’échauffement au départ</a:t>
            </a:r>
          </a:p>
          <a:p>
            <a:r>
              <a:rPr lang="fr-CA" altLang="fr-FR" sz="2600" dirty="0"/>
              <a:t>Temps court entre les relais :</a:t>
            </a:r>
          </a:p>
          <a:p>
            <a:pPr lvl="1"/>
            <a:r>
              <a:rPr lang="fr-CA" altLang="fr-FR" sz="2600" dirty="0"/>
              <a:t>1 à 2 km ou 1 à 2 minutes</a:t>
            </a:r>
          </a:p>
          <a:p>
            <a:r>
              <a:rPr lang="fr-CA" altLang="fr-FR" sz="2600" dirty="0"/>
              <a:t>Rouler à distance constante entre les vélos  : ½  à 1 ½ roue</a:t>
            </a:r>
          </a:p>
          <a:p>
            <a:endParaRPr lang="fr-CA" altLang="fr-FR" dirty="0"/>
          </a:p>
          <a:p>
            <a:endParaRPr lang="fr-CA" altLang="fr-FR" dirty="0"/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21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584BCC8-3EF5-3838-2D5E-830F02AD2BA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7.1 Règles du peloton (1/3)</a:t>
            </a:r>
          </a:p>
        </p:txBody>
      </p:sp>
    </p:spTree>
    <p:extLst>
      <p:ext uri="{BB962C8B-B14F-4D97-AF65-F5344CB8AC3E}">
        <p14:creationId xmlns:p14="http://schemas.microsoft.com/office/powerpoint/2010/main" val="304149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fr-CA" altLang="fr-FR" dirty="0"/>
              <a:t>Rouler sur le bord de l’accotement de la route le long de la </a:t>
            </a:r>
            <a:r>
              <a:rPr lang="fr-CA" altLang="fr-FR" u="sng" dirty="0"/>
              <a:t>ligne blanche.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Il est interdit de dépasser un autre peloton dans une courbe, une montée ou une descente.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Un dépassement par la gauche est permis, ceux par la droite sont à proscrire.</a:t>
            </a:r>
          </a:p>
          <a:p>
            <a:pPr>
              <a:spcBef>
                <a:spcPts val="1800"/>
              </a:spcBef>
            </a:pPr>
            <a:r>
              <a:rPr lang="fr-CA" altLang="fr-FR" dirty="0"/>
              <a:t>Respecter les chantiers routiers.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22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D61AE00A-04CA-6CD0-4611-E98BEBD8A4E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7.1 Règles du peloton (2/3)</a:t>
            </a:r>
          </a:p>
        </p:txBody>
      </p:sp>
    </p:spTree>
    <p:extLst>
      <p:ext uri="{BB962C8B-B14F-4D97-AF65-F5344CB8AC3E}">
        <p14:creationId xmlns:p14="http://schemas.microsoft.com/office/powerpoint/2010/main" val="69895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0730" y="1350109"/>
            <a:ext cx="8246070" cy="3690997"/>
          </a:xfrm>
        </p:spPr>
        <p:txBody>
          <a:bodyPr>
            <a:noAutofit/>
          </a:bodyPr>
          <a:lstStyle/>
          <a:p>
            <a:r>
              <a:rPr lang="fr-CA" altLang="fr-FR" sz="2200" dirty="0"/>
              <a:t>Dans un vallon : garder sa position dans le peloton, autant en montée qu’en descente.</a:t>
            </a:r>
          </a:p>
          <a:p>
            <a:r>
              <a:rPr lang="fr-CA" altLang="fr-FR" sz="2200" dirty="0"/>
              <a:t>Lors d’une montée ou descente abrupte : il est permis de quitter sa position et de dépasser en avisant au préalable verbalement ses coéquipiers.</a:t>
            </a:r>
          </a:p>
          <a:p>
            <a:r>
              <a:rPr lang="fr-CA" altLang="fr-FR" sz="2200" dirty="0"/>
              <a:t>Pauses aux intersections : elles doivent se faire à plus ou moins 50 mètres (150 pieds) de celles-ci.</a:t>
            </a:r>
          </a:p>
          <a:p>
            <a:r>
              <a:rPr lang="fr-CA" altLang="fr-FR" sz="2200" dirty="0"/>
              <a:t>Lors d’une crevaison ou d’un bris : le peloton au complet s’immobilise et aide.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23</a:t>
            </a:fld>
            <a:endParaRPr lang="en-US" alt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6C37581-B2A4-E463-E3CA-A1AFB50BDEE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7.1 Règles du peloton (3/3)</a:t>
            </a:r>
          </a:p>
        </p:txBody>
      </p:sp>
    </p:spTree>
    <p:extLst>
      <p:ext uri="{BB962C8B-B14F-4D97-AF65-F5344CB8AC3E}">
        <p14:creationId xmlns:p14="http://schemas.microsoft.com/office/powerpoint/2010/main" val="2537645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296260" y="1502815"/>
            <a:ext cx="855148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Guider le peloton à travers le parcours</a:t>
            </a:r>
          </a:p>
          <a:p>
            <a:r>
              <a:rPr lang="fr-CA" altLang="fr-FR" dirty="0"/>
              <a:t>Signaler les différents dangers de la route</a:t>
            </a:r>
          </a:p>
          <a:p>
            <a:r>
              <a:rPr lang="fr-CA" altLang="fr-FR" dirty="0"/>
              <a:t>Respecter la vitesse établie au départ</a:t>
            </a:r>
          </a:p>
          <a:p>
            <a:r>
              <a:rPr lang="fr-CA" altLang="fr-FR" dirty="0"/>
              <a:t>Être à l’écoute et tenir compte de la vitesse du plus lent</a:t>
            </a:r>
          </a:p>
          <a:p>
            <a:r>
              <a:rPr lang="fr-CA" altLang="fr-FR" dirty="0"/>
              <a:t>Choisir un endroit sécuritaire lors des arrêts</a:t>
            </a:r>
          </a:p>
          <a:p>
            <a:r>
              <a:rPr lang="fr-CA" altLang="fr-FR" dirty="0"/>
              <a:t>Avoir une vitesse de départ et d’arrêt progressive (surtout VAE)</a:t>
            </a:r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24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75166DD-E453-3A94-9C72-D173B4160B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7.2 Rôle du chef de file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9213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3" y="1503363"/>
            <a:ext cx="8398477" cy="3263900"/>
          </a:xfrm>
        </p:spPr>
        <p:txBody>
          <a:bodyPr>
            <a:normAutofit lnSpcReduction="10000"/>
          </a:bodyPr>
          <a:lstStyle/>
          <a:p>
            <a:r>
              <a:rPr lang="fr-CA" altLang="fr-FR" dirty="0"/>
              <a:t>Aviser le peloton des dangers venant de l’arrière                   (auto, moto, etc.)</a:t>
            </a:r>
          </a:p>
          <a:p>
            <a:r>
              <a:rPr lang="fr-CA" altLang="fr-FR" dirty="0"/>
              <a:t>Faire resserrer les rangs quand le peloton s’étire ou se déforme.</a:t>
            </a:r>
          </a:p>
          <a:p>
            <a:r>
              <a:rPr lang="fr-CA" altLang="fr-FR" dirty="0"/>
              <a:t>Autoriser les changements de direction demandés par le chef de file :</a:t>
            </a:r>
          </a:p>
          <a:p>
            <a:pPr lvl="1"/>
            <a:r>
              <a:rPr lang="fr-CA" altLang="fr-FR" sz="2200" dirty="0"/>
              <a:t>Virage à gauche</a:t>
            </a:r>
          </a:p>
          <a:p>
            <a:pPr lvl="1"/>
            <a:r>
              <a:rPr lang="fr-CA" altLang="fr-FR" sz="2200" dirty="0"/>
              <a:t>Dépassement de pelotons</a:t>
            </a:r>
          </a:p>
          <a:p>
            <a:pPr lvl="1"/>
            <a:r>
              <a:rPr lang="fr-CA" altLang="fr-FR" sz="2200" dirty="0"/>
              <a:t>Relais</a:t>
            </a:r>
          </a:p>
          <a:p>
            <a:endParaRPr lang="fr-CA" altLang="fr-FR" sz="2000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25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07A0159-7606-BD98-5737-A3FE0AE4591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7.3 Rôle du serre-file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0258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3FA9BDB-186C-38EC-FF6B-1C7617411A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7.4 Rôle et responsabilités des cyclistes (1/3)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5" y="1197405"/>
            <a:ext cx="8246070" cy="3604568"/>
          </a:xfrm>
        </p:spPr>
        <p:txBody>
          <a:bodyPr>
            <a:noAutofit/>
          </a:bodyPr>
          <a:lstStyle/>
          <a:p>
            <a:r>
              <a:rPr lang="fr-CA" altLang="fr-FR" dirty="0"/>
              <a:t>Être ponctuel au départ des activités</a:t>
            </a:r>
          </a:p>
          <a:p>
            <a:r>
              <a:rPr lang="fr-CA" altLang="fr-FR" dirty="0"/>
              <a:t>Avoir en main le trajet papier ou GPS</a:t>
            </a:r>
          </a:p>
          <a:p>
            <a:r>
              <a:rPr lang="fr-CA" altLang="fr-FR" dirty="0"/>
              <a:t>Donner sa présence aux responsables</a:t>
            </a:r>
          </a:p>
          <a:p>
            <a:r>
              <a:rPr lang="fr-CA" altLang="fr-FR" dirty="0"/>
              <a:t>Faire preuve de civisme envers les autres usagers de la route</a:t>
            </a:r>
          </a:p>
          <a:p>
            <a:r>
              <a:rPr lang="fr-CA" altLang="fr-FR" dirty="0"/>
              <a:t>Laisser la priorité aux piétons</a:t>
            </a:r>
          </a:p>
          <a:p>
            <a:r>
              <a:rPr lang="fr-CA" altLang="fr-FR" dirty="0"/>
              <a:t>Protéger le cycliste qui suit (vent et signaux)</a:t>
            </a:r>
          </a:p>
          <a:p>
            <a:r>
              <a:rPr lang="fr-CA" altLang="fr-FR" dirty="0"/>
              <a:t>Connaître les différents signaux</a:t>
            </a:r>
          </a:p>
        </p:txBody>
      </p:sp>
      <p:sp>
        <p:nvSpPr>
          <p:cNvPr id="12290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0EBF2F2-6F25-4552-968E-51A97D97D2DF}" type="slidenum">
              <a:rPr lang="en-US" altLang="fr-FR"/>
              <a:pPr/>
              <a:t>26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898813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2A1040F-EE0B-C4A2-2A6C-6F0DEDE644F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Autofit/>
          </a:bodyPr>
          <a:lstStyle/>
          <a:p>
            <a:pPr algn="ctr"/>
            <a:r>
              <a:rPr lang="fr-CA" sz="3200" dirty="0"/>
              <a:t>7.4 Rôle et responsabilités des cyclistes (2/3)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Rouler à vitesse constante</a:t>
            </a:r>
          </a:p>
          <a:p>
            <a:r>
              <a:rPr lang="fr-CA" altLang="fr-FR" dirty="0"/>
              <a:t>Pédaler de façon continue (sans interruption)</a:t>
            </a:r>
          </a:p>
          <a:p>
            <a:r>
              <a:rPr lang="fr-CA" altLang="fr-FR" dirty="0"/>
              <a:t>Rouler en ligne droite (sans louvoyer)</a:t>
            </a:r>
          </a:p>
          <a:p>
            <a:r>
              <a:rPr lang="fr-CA" altLang="fr-FR" dirty="0"/>
              <a:t>Profiter des moments de pause  pour s’hydrater / manger</a:t>
            </a:r>
          </a:p>
          <a:p>
            <a:r>
              <a:rPr lang="fr-CA" altLang="fr-FR" dirty="0"/>
              <a:t>Transmettre les signaux du chef de file / serre-file</a:t>
            </a:r>
          </a:p>
          <a:p>
            <a:r>
              <a:rPr lang="fr-CA" altLang="fr-FR" dirty="0"/>
              <a:t>Changer sans gêne de peloton au besoin</a:t>
            </a:r>
          </a:p>
          <a:p>
            <a:endParaRPr lang="fr-CA" altLang="fr-FR" dirty="0"/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27</a:t>
            </a:fld>
            <a:endParaRPr lang="en-US" alt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2A1040F-EE0B-C4A2-2A6C-6F0DEDE644F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0730" y="341527"/>
            <a:ext cx="8246070" cy="1042857"/>
          </a:xfrm>
        </p:spPr>
        <p:txBody>
          <a:bodyPr>
            <a:noAutofit/>
          </a:bodyPr>
          <a:lstStyle/>
          <a:p>
            <a:pPr algn="ctr"/>
            <a:r>
              <a:rPr lang="fr-CA" sz="3200" dirty="0"/>
              <a:t>7.4 Rôle et responsabilités des cyclistes (3/3)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Rouler en </a:t>
            </a:r>
            <a:r>
              <a:rPr lang="fr-CA" altLang="fr-FR" b="1" dirty="0"/>
              <a:t>ligne droite </a:t>
            </a:r>
            <a:r>
              <a:rPr lang="fr-CA" altLang="fr-FR" dirty="0"/>
              <a:t>ou en </a:t>
            </a:r>
            <a:r>
              <a:rPr lang="fr-CA" altLang="fr-FR" b="1" dirty="0"/>
              <a:t>file décalée </a:t>
            </a:r>
            <a:r>
              <a:rPr lang="fr-CA" altLang="fr-FR" dirty="0"/>
              <a:t>(quinconce)</a:t>
            </a:r>
          </a:p>
        </p:txBody>
      </p:sp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37B5EE26-AF96-40F0-BB1F-2995B4207EC2}" type="slidenum">
              <a:rPr lang="en-US" altLang="fr-FR"/>
              <a:pPr/>
              <a:t>28</a:t>
            </a:fld>
            <a:endParaRPr lang="en-US" altLang="fr-FR" dirty="0"/>
          </a:p>
        </p:txBody>
      </p:sp>
      <p:pic>
        <p:nvPicPr>
          <p:cNvPr id="5" name="Espace réservé du contenu 4" descr="peloton décalé.gif">
            <a:extLst>
              <a:ext uri="{FF2B5EF4-FFF2-40B4-BE49-F238E27FC236}">
                <a16:creationId xmlns:a16="http://schemas.microsoft.com/office/drawing/2014/main" id="{5BE59DBC-E699-EC2C-94BC-0B58274162C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5" y="2082953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4" descr="peloton décalé.gif">
            <a:extLst>
              <a:ext uri="{FF2B5EF4-FFF2-40B4-BE49-F238E27FC236}">
                <a16:creationId xmlns:a16="http://schemas.microsoft.com/office/drawing/2014/main" id="{7417A984-E0DC-76EC-7061-6C5BDB299B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4" y="266853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space réservé du contenu 4" descr="peloton décalé.gif">
            <a:extLst>
              <a:ext uri="{FF2B5EF4-FFF2-40B4-BE49-F238E27FC236}">
                <a16:creationId xmlns:a16="http://schemas.microsoft.com/office/drawing/2014/main" id="{BD230A53-7654-732F-A391-ECDD945D4D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3" y="319820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4" descr="peloton décalé.gif">
            <a:extLst>
              <a:ext uri="{FF2B5EF4-FFF2-40B4-BE49-F238E27FC236}">
                <a16:creationId xmlns:a16="http://schemas.microsoft.com/office/drawing/2014/main" id="{14C5D0D5-730D-49B1-FBC1-29679D2AA6F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5" y="3727879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4" descr="peloton décalé.gif">
            <a:extLst>
              <a:ext uri="{FF2B5EF4-FFF2-40B4-BE49-F238E27FC236}">
                <a16:creationId xmlns:a16="http://schemas.microsoft.com/office/drawing/2014/main" id="{09247B75-2BB8-31CA-BA34-3F7AA6C6FD3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55143" y="4247365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Espace réservé du contenu 4" descr="peloton décalé.gif">
            <a:extLst>
              <a:ext uri="{FF2B5EF4-FFF2-40B4-BE49-F238E27FC236}">
                <a16:creationId xmlns:a16="http://schemas.microsoft.com/office/drawing/2014/main" id="{4735494E-E603-AB69-0E16-0E1BC7ECAEE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5" y="2030375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Espace réservé du contenu 4" descr="peloton décalé.gif">
            <a:extLst>
              <a:ext uri="{FF2B5EF4-FFF2-40B4-BE49-F238E27FC236}">
                <a16:creationId xmlns:a16="http://schemas.microsoft.com/office/drawing/2014/main" id="{CA42ECA9-C8A3-A95B-B02F-5D4CB039857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877410" y="261596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Espace réservé du contenu 4" descr="peloton décalé.gif">
            <a:extLst>
              <a:ext uri="{FF2B5EF4-FFF2-40B4-BE49-F238E27FC236}">
                <a16:creationId xmlns:a16="http://schemas.microsoft.com/office/drawing/2014/main" id="{DAFF7461-79BF-E6A5-C1C7-93F3B22CC91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3" y="314563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Espace réservé du contenu 4" descr="peloton décalé.gif">
            <a:extLst>
              <a:ext uri="{FF2B5EF4-FFF2-40B4-BE49-F238E27FC236}">
                <a16:creationId xmlns:a16="http://schemas.microsoft.com/office/drawing/2014/main" id="{A42C8228-E5B8-8ECB-850C-04194DC7F18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877410" y="3675301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Espace réservé du contenu 4" descr="peloton décalé.gif">
            <a:extLst>
              <a:ext uri="{FF2B5EF4-FFF2-40B4-BE49-F238E27FC236}">
                <a16:creationId xmlns:a16="http://schemas.microsoft.com/office/drawing/2014/main" id="{ABE99512-1C95-C8FA-5C6C-2475EB16BBC6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724703" y="4194787"/>
            <a:ext cx="347957" cy="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67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6BC97D7E-C882-4906-891F-49B5006D1F2C}" type="slidenum">
              <a:rPr lang="en-US" altLang="fr-FR"/>
              <a:pPr/>
              <a:t>29</a:t>
            </a:fld>
            <a:endParaRPr lang="en-US" altLang="fr-FR" dirty="0"/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67830" y="1197405"/>
            <a:ext cx="6591869" cy="3424913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2ED751FA-D935-425E-1762-68DA8392B0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7.5 Signaux de base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66399"/>
            <a:ext cx="8246070" cy="3843702"/>
          </a:xfrm>
          <a:noFill/>
          <a:ln>
            <a:noFill/>
          </a:ln>
        </p:spPr>
        <p:txBody>
          <a:bodyPr>
            <a:noAutofit/>
          </a:bodyPr>
          <a:lstStyle/>
          <a:p>
            <a:pPr marL="360000" indent="-360000">
              <a:spcBef>
                <a:spcPts val="0"/>
              </a:spcBef>
              <a:buFont typeface="+mj-lt"/>
              <a:buAutoNum type="arabicPeriod"/>
            </a:pPr>
            <a:r>
              <a:rPr lang="fr-CA" altLang="fr-FR" dirty="0"/>
              <a:t> </a:t>
            </a:r>
            <a:r>
              <a:rPr lang="fr-CA" altLang="fr-FR" sz="2200" dirty="0"/>
              <a:t>Règlements du Club</a:t>
            </a:r>
          </a:p>
          <a:p>
            <a:pPr marL="252000" indent="-360000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 Organisation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Planification des randonnées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Équipements et accessoires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Alimentation et hydratation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Entretien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Rouler en peloton (visionnement vidéo)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Incident</a:t>
            </a:r>
          </a:p>
          <a:p>
            <a:pPr marL="446088" indent="-446088">
              <a:spcBef>
                <a:spcPts val="600"/>
              </a:spcBef>
              <a:buFont typeface="+mj-lt"/>
              <a:buAutoNum type="arabicPeriod"/>
            </a:pPr>
            <a:r>
              <a:rPr lang="fr-CA" altLang="fr-FR" sz="2200" dirty="0"/>
              <a:t>Accident</a:t>
            </a:r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E0CE34C-1C85-62E0-ECF6-F23FDA9FCD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0730" y="341528"/>
            <a:ext cx="8246070" cy="855878"/>
          </a:xfrm>
        </p:spPr>
        <p:txBody>
          <a:bodyPr/>
          <a:lstStyle/>
          <a:p>
            <a:pPr algn="ctr"/>
            <a:r>
              <a:rPr lang="fr-CA" dirty="0"/>
              <a:t>Plan de la présentation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63C1B-66E0-F6E3-58B8-8D805C83C8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7.6 Autres signaux importants (1/2)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CA" altLang="fr-FR" dirty="0"/>
              <a:t>Demander un ralentissement (moins un)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Signaler de la main un trou d’homme, une crevasse, du sable, un véhicule stationné ou tout autre obstacle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Signe du bras droit lors des relais</a:t>
            </a:r>
          </a:p>
          <a:p>
            <a:pPr>
              <a:spcBef>
                <a:spcPts val="2400"/>
              </a:spcBef>
            </a:pPr>
            <a:r>
              <a:rPr lang="fr-CA" altLang="fr-FR" dirty="0"/>
              <a:t>Signe du bras lors de la prise de bouteille d’eau</a:t>
            </a:r>
          </a:p>
        </p:txBody>
      </p:sp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9C6FE2CC-9DFD-44D4-A77E-9C5B10CA0155}" type="slidenum">
              <a:rPr lang="en-US" altLang="fr-FR"/>
              <a:pPr/>
              <a:t>30</a:t>
            </a:fld>
            <a:endParaRPr lang="en-US" alt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989F78F-CC8E-DBA1-51F2-59EACD69B2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dirty="0"/>
              <a:t>7.6 Autres signaux importants (2/2)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9533B7-9A91-EB0E-F21B-A1F4593CC23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6260" y="1502815"/>
            <a:ext cx="8551480" cy="32644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CA" dirty="0"/>
              <a:t> Aux intersections : indiquer que la voie est libre en disant </a:t>
            </a:r>
            <a:r>
              <a:rPr lang="fr-CA" b="1" dirty="0"/>
              <a:t>«</a:t>
            </a:r>
            <a:r>
              <a:rPr lang="fr-CA" b="1" dirty="0">
                <a:solidFill>
                  <a:srgbClr val="00B050"/>
                </a:solidFill>
              </a:rPr>
              <a:t>OK</a:t>
            </a:r>
            <a:r>
              <a:rPr lang="fr-CA" b="1" dirty="0"/>
              <a:t>» </a:t>
            </a:r>
            <a:r>
              <a:rPr lang="fr-CA" dirty="0"/>
              <a:t>Évitez de dire </a:t>
            </a:r>
            <a:r>
              <a:rPr lang="fr-CA" b="1" dirty="0">
                <a:solidFill>
                  <a:srgbClr val="FF0000"/>
                </a:solidFill>
              </a:rPr>
              <a:t>c’est beau</a:t>
            </a:r>
          </a:p>
          <a:p>
            <a:pPr>
              <a:spcBef>
                <a:spcPts val="2400"/>
              </a:spcBef>
            </a:pPr>
            <a:r>
              <a:rPr lang="fr-CA" dirty="0"/>
              <a:t>Pour confirmer un arrêt complet : dire « pied-à-terre »</a:t>
            </a:r>
          </a:p>
          <a:p>
            <a:pPr>
              <a:spcBef>
                <a:spcPts val="2400"/>
              </a:spcBef>
            </a:pPr>
            <a:r>
              <a:rPr lang="fr-CA" dirty="0"/>
              <a:t>Lors d’un bris ou d’une crevaison : avertissement vocal</a:t>
            </a:r>
          </a:p>
        </p:txBody>
      </p:sp>
      <p:sp>
        <p:nvSpPr>
          <p:cNvPr id="15362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9C6FE2CC-9DFD-44D4-A77E-9C5B10CA0155}" type="slidenum">
              <a:rPr lang="en-US" altLang="fr-FR"/>
              <a:pPr/>
              <a:t>31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099438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Utilisation du sifflet par un cycliste ou le serre-file :</a:t>
            </a:r>
          </a:p>
          <a:p>
            <a:endParaRPr lang="fr-CA" altLang="fr-FR" dirty="0"/>
          </a:p>
          <a:p>
            <a:pPr lvl="1"/>
            <a:r>
              <a:rPr lang="fr-CA" altLang="fr-FR" sz="2400" dirty="0"/>
              <a:t>1 coup : diminuer la vitesse de 1 km/h afin que le peloton 		se regroupe</a:t>
            </a:r>
          </a:p>
          <a:p>
            <a:pPr lvl="1"/>
            <a:r>
              <a:rPr lang="fr-CA" altLang="fr-FR" sz="2400" dirty="0"/>
              <a:t>2 coups : arrêt du peloton à un endroit sécuritaire</a:t>
            </a:r>
          </a:p>
          <a:p>
            <a:endParaRPr lang="fr-CA" altLang="fr-FR" dirty="0"/>
          </a:p>
        </p:txBody>
      </p:sp>
      <p:sp>
        <p:nvSpPr>
          <p:cNvPr id="1638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592E1B0-9DE2-4567-95BB-DD35E9CAFD72}" type="slidenum">
              <a:rPr lang="en-US" altLang="fr-FR"/>
              <a:pPr/>
              <a:t>32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36ECC67-C2EB-31FE-34F2-01DE42B602B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7.7 Signaux à l’aide du sifflet</a:t>
            </a:r>
            <a:endParaRPr lang="fr-C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9263" y="1503363"/>
            <a:ext cx="4733557" cy="3263900"/>
          </a:xfrm>
        </p:spPr>
        <p:txBody>
          <a:bodyPr>
            <a:normAutofit/>
          </a:bodyPr>
          <a:lstStyle/>
          <a:p>
            <a:r>
              <a:rPr lang="fr-CA" altLang="fr-FR" sz="2000" dirty="0"/>
              <a:t>Signaler la proximité d’une voie ferrée par un mouvement arrière du bras</a:t>
            </a:r>
          </a:p>
          <a:p>
            <a:r>
              <a:rPr lang="fr-CA" altLang="fr-FR" sz="2000" dirty="0"/>
              <a:t>Pour éviter de glisser ou d’empêcher que la roue ne se coince entre les rails :</a:t>
            </a:r>
          </a:p>
          <a:p>
            <a:pPr lvl="1"/>
            <a:r>
              <a:rPr lang="fr-CA" altLang="fr-FR" sz="1800" dirty="0"/>
              <a:t>Ralentir ou traverser à pied si nécessaire</a:t>
            </a:r>
          </a:p>
          <a:p>
            <a:pPr lvl="1"/>
            <a:r>
              <a:rPr lang="fr-CA" altLang="fr-FR" sz="1800" dirty="0"/>
              <a:t>Se déplacer pour être dans une direction perpendiculaire aux rails</a:t>
            </a:r>
          </a:p>
          <a:p>
            <a:pPr lvl="1"/>
            <a:r>
              <a:rPr lang="fr-CA" altLang="fr-FR" sz="1800" dirty="0"/>
              <a:t>Traverser les rails le vélo bien à la verticale</a:t>
            </a:r>
          </a:p>
        </p:txBody>
      </p:sp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52C8D0D6-A95E-4CF9-BC65-702981B1781F}" type="slidenum">
              <a:rPr lang="en-US" altLang="fr-FR"/>
              <a:pPr/>
              <a:t>33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F4239DB-3E19-6935-3A57-44CDF4BA383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7.8 Traverser une voie ferrée</a:t>
            </a:r>
            <a:endParaRPr lang="fr-CA" dirty="0"/>
          </a:p>
        </p:txBody>
      </p:sp>
      <p:pic>
        <p:nvPicPr>
          <p:cNvPr id="7" name="Picture 5" descr="marianne_railroad2">
            <a:extLst>
              <a:ext uri="{FF2B5EF4-FFF2-40B4-BE49-F238E27FC236}">
                <a16:creationId xmlns:a16="http://schemas.microsoft.com/office/drawing/2014/main" id="{50744C7D-7EF4-BED0-DF80-79358537F86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88230" y="1555027"/>
            <a:ext cx="2779754" cy="326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503363"/>
            <a:ext cx="4275442" cy="3263900"/>
          </a:xfrm>
        </p:spPr>
        <p:txBody>
          <a:bodyPr>
            <a:normAutofit/>
          </a:bodyPr>
          <a:lstStyle/>
          <a:p>
            <a:r>
              <a:rPr lang="fr-CA" altLang="fr-FR" dirty="0"/>
              <a:t>Bois 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altLang="fr-FR" sz="2200" dirty="0"/>
              <a:t>traverser en diagonale pour éviter que les roues ne se coincent entre les planches.</a:t>
            </a:r>
          </a:p>
          <a:p>
            <a:r>
              <a:rPr lang="fr-CA" altLang="fr-FR" sz="2200" dirty="0"/>
              <a:t>Métal 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CA" altLang="fr-FR" sz="2200" dirty="0"/>
              <a:t>éviter la bande métallique au centre car elle peut être glissante ou encore, le traverser à pied.</a:t>
            </a:r>
          </a:p>
          <a:p>
            <a:endParaRPr lang="fr-CA" altLang="fr-FR" sz="2000" dirty="0"/>
          </a:p>
        </p:txBody>
      </p:sp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C232E362-4D55-41D3-8D86-7D4CE59725C0}" type="slidenum">
              <a:rPr lang="en-US" altLang="fr-FR"/>
              <a:pPr/>
              <a:t>34</a:t>
            </a:fld>
            <a:endParaRPr lang="en-US" altLang="fr-FR" dirty="0"/>
          </a:p>
        </p:txBody>
      </p:sp>
      <p:pic>
        <p:nvPicPr>
          <p:cNvPr id="2" name="Picture 6" descr="Pont bois">
            <a:extLst>
              <a:ext uri="{FF2B5EF4-FFF2-40B4-BE49-F238E27FC236}">
                <a16:creationId xmlns:a16="http://schemas.microsoft.com/office/drawing/2014/main" id="{E334A73D-A2BC-C15E-5229-D99B24A78A8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4350" y="1503362"/>
            <a:ext cx="3263390" cy="320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E5EEA630-54F8-63B2-C745-C4AEDEA61ED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40730" y="341527"/>
            <a:ext cx="8407010" cy="1042857"/>
          </a:xfrm>
        </p:spPr>
        <p:txBody>
          <a:bodyPr>
            <a:noAutofit/>
          </a:bodyPr>
          <a:lstStyle/>
          <a:p>
            <a:pPr algn="ctr"/>
            <a:r>
              <a:rPr lang="fr-CA" altLang="fr-FR" sz="3000" dirty="0"/>
              <a:t>7.9 Traverser un pont (tablier de bois ou de métal)</a:t>
            </a:r>
            <a:endParaRPr lang="fr-CA" sz="3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/>
          </a:bodyPr>
          <a:lstStyle/>
          <a:p>
            <a:r>
              <a:rPr lang="fr-CA" altLang="fr-FR" dirty="0"/>
              <a:t>Si vous devez vous arrêter le long d’une route n’ayant pas de sortie sécuritaire (stationnement, entrée de voiture, etc.) :</a:t>
            </a:r>
          </a:p>
          <a:p>
            <a:pPr lvl="1"/>
            <a:r>
              <a:rPr lang="fr-CA" altLang="fr-FR" sz="2400" dirty="0"/>
              <a:t>Déplacez-vous complètement hors de la  chaussée et du passage des piétons.</a:t>
            </a:r>
          </a:p>
        </p:txBody>
      </p:sp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CF2BC4E-C268-40ED-8E6D-A651719CF73B}" type="slidenum">
              <a:rPr lang="en-US" altLang="fr-FR"/>
              <a:pPr/>
              <a:t>35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60BD511-F70B-CDE1-56A7-45272340592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7.10 Arrêt le long d’une route</a:t>
            </a:r>
            <a:endParaRPr lang="fr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33FA-89B8-65F1-290A-36BD4AAB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E62F5-7B18-D59A-07E9-80BA220E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6" y="323591"/>
            <a:ext cx="8246070" cy="1042857"/>
          </a:xfrm>
        </p:spPr>
        <p:txBody>
          <a:bodyPr/>
          <a:lstStyle/>
          <a:p>
            <a:pPr algn="ctr"/>
            <a:r>
              <a:rPr lang="fr-CA" dirty="0"/>
              <a:t>7.11 Les watts et le couple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72D44-3326-4791-FCC4-6C46C70B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30" y="1432349"/>
            <a:ext cx="8246070" cy="3264448"/>
          </a:xfrm>
        </p:spPr>
        <p:txBody>
          <a:bodyPr>
            <a:normAutofit/>
          </a:bodyPr>
          <a:lstStyle/>
          <a:p>
            <a:r>
              <a:rPr lang="fr-CA" b="1" dirty="0"/>
              <a:t>Watts = </a:t>
            </a:r>
            <a:r>
              <a:rPr lang="fr-CA" sz="2000" b="1" dirty="0"/>
              <a:t>puissance x cadence</a:t>
            </a:r>
          </a:p>
          <a:p>
            <a:pPr lvl="1"/>
            <a:r>
              <a:rPr lang="fr-CA" dirty="0"/>
              <a:t>90 / 130 watts =  23-25 km / h pour un cycliste moyen</a:t>
            </a:r>
          </a:p>
          <a:p>
            <a:pPr lvl="1"/>
            <a:r>
              <a:rPr lang="fr-CA" dirty="0"/>
              <a:t>130 / 250 watts = +30 km  / h pour un cycliste performant</a:t>
            </a:r>
          </a:p>
          <a:p>
            <a:pPr lvl="1"/>
            <a:r>
              <a:rPr lang="fr-CA" dirty="0"/>
              <a:t>250 / 400 watts = +35 km / h pour un professionnel</a:t>
            </a:r>
            <a:endParaRPr lang="fr-CA" b="1" dirty="0"/>
          </a:p>
          <a:p>
            <a:r>
              <a:rPr lang="fr-CA" b="1" dirty="0"/>
              <a:t>Couple =</a:t>
            </a:r>
            <a:r>
              <a:rPr lang="fr-CA" sz="2800" b="1" dirty="0"/>
              <a:t>  </a:t>
            </a:r>
            <a:r>
              <a:rPr lang="fr-CA" sz="2000" b="1" dirty="0"/>
              <a:t>puissance x distance</a:t>
            </a:r>
            <a:r>
              <a:rPr lang="fr-CA" sz="2800" b="1" dirty="0"/>
              <a:t> </a:t>
            </a:r>
            <a:r>
              <a:rPr lang="fr-CA" sz="2000" b="1" dirty="0"/>
              <a:t>40,45 ou 50 Nm. (Newton mètre)</a:t>
            </a:r>
          </a:p>
          <a:p>
            <a:pPr lvl="1"/>
            <a:r>
              <a:rPr lang="fr-CA" dirty="0"/>
              <a:t>Cette unité de mesure représente la force que le moteur            exercera au pédalier.</a:t>
            </a:r>
          </a:p>
          <a:p>
            <a:endParaRPr lang="fr-CA" sz="2800" b="1" dirty="0"/>
          </a:p>
          <a:p>
            <a:pPr lvl="1">
              <a:buFont typeface="Arial" panose="020B0604020202020204" pitchFamily="34" charset="0"/>
              <a:buChar char="•"/>
            </a:pPr>
            <a:endParaRPr lang="fr-CA" sz="2800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31303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/>
          <a:lstStyle/>
          <a:p>
            <a:r>
              <a:rPr lang="fr-CA" altLang="fr-FR" dirty="0"/>
              <a:t>En cas de crevaison ou de bris : le peloton reste regroupé.</a:t>
            </a:r>
          </a:p>
          <a:p>
            <a:r>
              <a:rPr lang="fr-CA" altLang="fr-FR" dirty="0"/>
              <a:t>En cas de malaise : un membre du peloton reste en compagnie du cycliste incommodé.</a:t>
            </a:r>
          </a:p>
          <a:p>
            <a:r>
              <a:rPr lang="fr-CA" altLang="fr-FR" dirty="0"/>
              <a:t>Être membre Canadian Automobile Association (CAA) peut être une option intéressante.</a:t>
            </a:r>
          </a:p>
          <a:p>
            <a:endParaRPr lang="fr-CA" altLang="fr-FR" dirty="0"/>
          </a:p>
        </p:txBody>
      </p:sp>
      <p:sp>
        <p:nvSpPr>
          <p:cNvPr id="2253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BCF2BC4E-C268-40ED-8E6D-A651719CF73B}" type="slidenum">
              <a:rPr lang="en-US" altLang="fr-FR"/>
              <a:pPr/>
              <a:t>37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FE3AD0B-DA84-F68E-2A3C-2F3A8CBF7B6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67838" y="281175"/>
            <a:ext cx="8246070" cy="1042857"/>
          </a:xfrm>
        </p:spPr>
        <p:txBody>
          <a:bodyPr/>
          <a:lstStyle/>
          <a:p>
            <a:pPr algn="ctr"/>
            <a:r>
              <a:rPr lang="fr-CA" altLang="fr-FR" dirty="0"/>
              <a:t>8. Incident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8922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65" y="1181622"/>
            <a:ext cx="8246070" cy="3722563"/>
          </a:xfrm>
        </p:spPr>
        <p:txBody>
          <a:bodyPr>
            <a:normAutofit lnSpcReduction="10000"/>
          </a:bodyPr>
          <a:lstStyle/>
          <a:p>
            <a:r>
              <a:rPr lang="fr-CA" dirty="0"/>
              <a:t>En cas d’accident, il faut garder son calme.</a:t>
            </a:r>
          </a:p>
          <a:p>
            <a:r>
              <a:rPr lang="fr-CA" dirty="0"/>
              <a:t>Il est requis d’avoir sur vous une pièce d’identité.</a:t>
            </a:r>
          </a:p>
          <a:p>
            <a:r>
              <a:rPr lang="fr-CA" sz="2200" dirty="0"/>
              <a:t>Voici quelques principes de base édictés par l'Ambulance Saint-Jean et qui s'appliquent dans toutes les situations d'urgence :</a:t>
            </a:r>
          </a:p>
          <a:p>
            <a:pPr lvl="1">
              <a:spcBef>
                <a:spcPts val="600"/>
              </a:spcBef>
            </a:pPr>
            <a:r>
              <a:rPr lang="fr-CA" sz="1800" u="sng" dirty="0"/>
              <a:t>Établir un périmètre de sécurité </a:t>
            </a:r>
            <a:r>
              <a:rPr lang="fr-CA" sz="1800" dirty="0"/>
              <a:t>pour rendre les lieux sûrs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Identifier qui peut aider à administrer les premiers soins ou aller chercher de l'aide (911)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Ne jamais laisser seul un blessé, même légèrement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Éviter de déplacer un blessé</a:t>
            </a:r>
          </a:p>
          <a:p>
            <a:pPr lvl="1">
              <a:spcBef>
                <a:spcPts val="600"/>
              </a:spcBef>
            </a:pPr>
            <a:r>
              <a:rPr lang="fr-CA" sz="1800" dirty="0"/>
              <a:t>Éviter de créer un attroupement autour de l'accident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38</a:t>
            </a:fld>
            <a:endParaRPr lang="en-US" alt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448541D8-6BCF-D064-CB8F-42EDE3B2DC0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09885" y="154548"/>
            <a:ext cx="8246070" cy="1042857"/>
          </a:xfrm>
        </p:spPr>
        <p:txBody>
          <a:bodyPr/>
          <a:lstStyle/>
          <a:p>
            <a:pPr algn="ctr"/>
            <a:r>
              <a:rPr lang="fr-CA" dirty="0"/>
              <a:t>9. Accident</a:t>
            </a:r>
          </a:p>
        </p:txBody>
      </p:sp>
    </p:spTree>
    <p:extLst>
      <p:ext uri="{BB962C8B-B14F-4D97-AF65-F5344CB8AC3E}">
        <p14:creationId xmlns:p14="http://schemas.microsoft.com/office/powerpoint/2010/main" val="2517709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300" dirty="0"/>
              <a:t>9.1 Accident : véhicule moteur en mouvement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avec un véhicule moteur en mouvement (moto, auto, camion) :</a:t>
            </a:r>
          </a:p>
          <a:p>
            <a:pPr lvl="1"/>
            <a:r>
              <a:rPr lang="fr-CA" sz="2200" dirty="0"/>
              <a:t>Vous êtes couverts par la Société d’assurance automobile du Québec (SAAQ).</a:t>
            </a:r>
          </a:p>
          <a:p>
            <a:pPr lvl="1"/>
            <a:r>
              <a:rPr lang="fr-CA" sz="2200" dirty="0"/>
              <a:t>Les frais de bris de votre vélo sont couverts par votre assurance habitation.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705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B356-E738-4BF3-CE7C-62179E708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46708-6EAF-7BB9-DA53-E742D3A17DE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1670" y="1433651"/>
            <a:ext cx="8246070" cy="3569858"/>
          </a:xfrm>
        </p:spPr>
        <p:txBody>
          <a:bodyPr>
            <a:normAutofit/>
          </a:bodyPr>
          <a:lstStyle/>
          <a:p>
            <a:r>
              <a:rPr lang="fr-CA" dirty="0"/>
              <a:t>La clientèle visée s’adresse à des cyclistes pouvant maintenir une vitesse moyenne comprise entre 21 et 30 km / heure et pouvant parcourir une distance variant entre 60 à 90 Km.</a:t>
            </a:r>
          </a:p>
          <a:p>
            <a:r>
              <a:rPr lang="fr-CA" dirty="0"/>
              <a:t>Être membre en règle</a:t>
            </a:r>
          </a:p>
          <a:p>
            <a:pPr>
              <a:spcBef>
                <a:spcPts val="600"/>
              </a:spcBef>
            </a:pPr>
            <a:r>
              <a:rPr lang="fr-CA" dirty="0"/>
              <a:t>Port du casque obligatoire</a:t>
            </a:r>
          </a:p>
          <a:p>
            <a:pPr>
              <a:spcBef>
                <a:spcPts val="600"/>
              </a:spcBef>
            </a:pPr>
            <a:endParaRPr lang="fr-CA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87E31B-2F91-87A5-4327-2B02C037520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4</a:t>
            </a:fld>
            <a:endParaRPr lang="en-US" alt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9734A3FA-E0AE-6959-4D76-3D2D9F58D55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8965" y="154548"/>
            <a:ext cx="8246070" cy="1042857"/>
          </a:xfrm>
        </p:spPr>
        <p:txBody>
          <a:bodyPr/>
          <a:lstStyle/>
          <a:p>
            <a:pPr algn="ctr"/>
            <a:r>
              <a:rPr lang="fr-CA" dirty="0"/>
              <a:t>1. Règlements du Club  (1/2)</a:t>
            </a:r>
          </a:p>
        </p:txBody>
      </p:sp>
    </p:spTree>
    <p:extLst>
      <p:ext uri="{BB962C8B-B14F-4D97-AF65-F5344CB8AC3E}">
        <p14:creationId xmlns:p14="http://schemas.microsoft.com/office/powerpoint/2010/main" val="206296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300" dirty="0"/>
              <a:t>9.2 Accident : véhicule moteur immobile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avec un véhicule moteur  immobile (moto, auto, cycliste ou même piéton) :</a:t>
            </a:r>
          </a:p>
          <a:p>
            <a:pPr lvl="1"/>
            <a:r>
              <a:rPr lang="fr-CA" sz="2200" dirty="0"/>
              <a:t>Vous n’êtes </a:t>
            </a:r>
            <a:r>
              <a:rPr lang="fr-CA" sz="2200" b="1" i="1" dirty="0"/>
              <a:t>pas</a:t>
            </a:r>
            <a:r>
              <a:rPr lang="fr-CA" sz="2200" dirty="0"/>
              <a:t> couverts par la SAAQ.</a:t>
            </a:r>
          </a:p>
          <a:p>
            <a:pPr lvl="1"/>
            <a:r>
              <a:rPr lang="fr-CA" sz="2200" dirty="0"/>
              <a:t>Les frais de bris de vélo sont couverts par votre assurance habitation.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8728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7CB5A-61D1-A5D3-FE8B-84F13CE07E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200" dirty="0"/>
              <a:t>9.3 Accident : obstacle ou défaut de la chaussée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371521-872B-CF66-021B-43F36EAA10B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En cas d’accident causé par un obstacle ou par un défaut de la chaussée :</a:t>
            </a:r>
          </a:p>
          <a:p>
            <a:pPr lvl="1"/>
            <a:r>
              <a:rPr lang="fr-CA" sz="2200" dirty="0"/>
              <a:t>Vous n’êtes </a:t>
            </a:r>
            <a:r>
              <a:rPr lang="fr-CA" sz="2200" b="1" i="1" dirty="0"/>
              <a:t>pas</a:t>
            </a:r>
            <a:r>
              <a:rPr lang="fr-CA" sz="2200" dirty="0"/>
              <a:t> couverts par la SAAQ.</a:t>
            </a:r>
          </a:p>
          <a:p>
            <a:pPr lvl="1"/>
            <a:r>
              <a:rPr lang="fr-CA" sz="2200" dirty="0"/>
              <a:t>Vous avez 15 jours pour réclamer un dédommagement auprès du propriétaire des lieux.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1265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</p:spPr>
        <p:txBody>
          <a:bodyPr>
            <a:normAutofit lnSpcReduction="10000"/>
          </a:bodyPr>
          <a:lstStyle/>
          <a:p>
            <a:endParaRPr lang="fr-CA" altLang="fr-FR" dirty="0"/>
          </a:p>
          <a:p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endParaRPr lang="fr-CA" altLang="fr-FR" dirty="0"/>
          </a:p>
          <a:p>
            <a:pPr marL="0" indent="0" algn="ctr">
              <a:buNone/>
            </a:pPr>
            <a:r>
              <a:rPr lang="fr-CA" altLang="fr-FR" sz="3600" b="1" dirty="0"/>
              <a:t>À vos guidons et soyez prudents!</a:t>
            </a:r>
          </a:p>
          <a:p>
            <a:endParaRPr lang="fr-CA" altLang="fr-FR" dirty="0"/>
          </a:p>
        </p:txBody>
      </p:sp>
      <p:sp>
        <p:nvSpPr>
          <p:cNvPr id="30722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FF963488-C152-468F-801C-904557BDEE77}" type="slidenum">
              <a:rPr lang="en-US" altLang="fr-FR"/>
              <a:pPr/>
              <a:t>42</a:t>
            </a:fld>
            <a:endParaRPr lang="en-US" altLang="fr-FR"/>
          </a:p>
        </p:txBody>
      </p:sp>
      <p:pic>
        <p:nvPicPr>
          <p:cNvPr id="30725" name="Picture 4" descr="DL_ogo_transparent2color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7556" y="1808225"/>
            <a:ext cx="3889673" cy="20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A6CDD-2AFF-00F2-7EFA-5E32529D9A7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197405"/>
            <a:ext cx="8246070" cy="35698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200" dirty="0"/>
          </a:p>
          <a:p>
            <a:pPr>
              <a:spcBef>
                <a:spcPts val="600"/>
              </a:spcBef>
            </a:pPr>
            <a:r>
              <a:rPr lang="fr-CA" dirty="0"/>
              <a:t>Comportements non tolérés en roulant : </a:t>
            </a:r>
          </a:p>
          <a:p>
            <a:pPr lvl="1"/>
            <a:r>
              <a:rPr lang="fr-CA" sz="2400" dirty="0"/>
              <a:t>Utiliser un système audio de style « baladeur »</a:t>
            </a:r>
          </a:p>
          <a:p>
            <a:pPr lvl="1"/>
            <a:r>
              <a:rPr lang="fr-CA" sz="2400" dirty="0"/>
              <a:t>Utiliser un téléphone</a:t>
            </a:r>
          </a:p>
          <a:p>
            <a:pPr lvl="1"/>
            <a:r>
              <a:rPr lang="fr-CA" sz="2400" dirty="0"/>
              <a:t>Consommer de l’alcool</a:t>
            </a:r>
          </a:p>
          <a:p>
            <a:pPr lvl="1"/>
            <a:r>
              <a:rPr lang="fr-CA" sz="2400" dirty="0"/>
              <a:t>Avoir un comportement anti-social</a:t>
            </a:r>
          </a:p>
          <a:p>
            <a:r>
              <a:rPr lang="fr-CA" dirty="0"/>
              <a:t>Tous manquements à ces quelques règles entraîneront une réévaluation de la participation du membre.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0B6C11-E974-7E4F-45BF-0FA14A44D9B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F662B17-FEB0-44AE-9415-8321AF35507B}" type="slidenum">
              <a:rPr lang="en-US" altLang="fr-FR" smtClean="0"/>
              <a:pPr/>
              <a:t>5</a:t>
            </a:fld>
            <a:endParaRPr lang="en-US" alt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E7C2C369-6978-6FAE-1260-FD2C9D8A132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8965" y="154548"/>
            <a:ext cx="8246070" cy="1042857"/>
          </a:xfrm>
        </p:spPr>
        <p:txBody>
          <a:bodyPr/>
          <a:lstStyle/>
          <a:p>
            <a:pPr algn="ctr"/>
            <a:r>
              <a:rPr lang="fr-CA" dirty="0"/>
              <a:t>1. Règlements du Club  (2/2)</a:t>
            </a:r>
          </a:p>
        </p:txBody>
      </p:sp>
    </p:spTree>
    <p:extLst>
      <p:ext uri="{BB962C8B-B14F-4D97-AF65-F5344CB8AC3E}">
        <p14:creationId xmlns:p14="http://schemas.microsoft.com/office/powerpoint/2010/main" val="79386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sz="2200" dirty="0"/>
              <a:t>Le Club est visible sur Internet </a:t>
            </a:r>
            <a:r>
              <a:rPr lang="fr-CA" altLang="fr-FR" sz="2400" dirty="0"/>
              <a:t>: </a:t>
            </a:r>
            <a:r>
              <a:rPr lang="fr-CA" altLang="fr-FR" sz="2400" dirty="0">
                <a:hlinkClick r:id="rId5"/>
              </a:rPr>
              <a:t>cyclotour.ca</a:t>
            </a:r>
            <a:endParaRPr lang="fr-CA" altLang="fr-FR" sz="2400" dirty="0"/>
          </a:p>
          <a:p>
            <a:r>
              <a:rPr lang="fr-CA" altLang="fr-FR" sz="2200" dirty="0"/>
              <a:t>La page d’accueil donne accès à différentes informations :</a:t>
            </a:r>
          </a:p>
          <a:p>
            <a:pPr lvl="1"/>
            <a:r>
              <a:rPr lang="fr-CA" altLang="fr-FR" sz="2200" dirty="0"/>
              <a:t>Calendrier mensuel des randonnées</a:t>
            </a:r>
          </a:p>
          <a:p>
            <a:pPr lvl="1"/>
            <a:r>
              <a:rPr lang="fr-CA" altLang="fr-FR" sz="2200" dirty="0"/>
              <a:t>Règles de base du club</a:t>
            </a:r>
          </a:p>
          <a:p>
            <a:pPr lvl="1"/>
            <a:r>
              <a:rPr lang="fr-CA" altLang="fr-FR" sz="2200" dirty="0"/>
              <a:t>Un onglet concernant la sécurité</a:t>
            </a:r>
          </a:p>
          <a:p>
            <a:pPr lvl="1"/>
            <a:r>
              <a:rPr lang="fr-CA" altLang="fr-FR" sz="2200" dirty="0"/>
              <a:t>Différents documents et formulaires</a:t>
            </a:r>
          </a:p>
          <a:p>
            <a:pPr lvl="1"/>
            <a:r>
              <a:rPr lang="fr-CA" altLang="fr-FR" sz="2200" dirty="0"/>
              <a:t>Liste de nos partenaires</a:t>
            </a:r>
          </a:p>
          <a:p>
            <a:pPr lvl="1"/>
            <a:endParaRPr lang="fr-CA" altLang="fr-FR" sz="2400" dirty="0"/>
          </a:p>
          <a:p>
            <a:pPr lvl="1"/>
            <a:endParaRPr lang="fr-CA" altLang="fr-FR" sz="2400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6</a:t>
            </a:fld>
            <a:endParaRPr lang="en-US" alt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0CB3B02-C93D-12F7-3F52-3846DF19547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2. Organisation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17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fr-CA" altLang="fr-FR" dirty="0"/>
              <a:t>Chacune des deux randonnées hebdomadaires (mardi et dimanche) est organisée par différents membres.</a:t>
            </a:r>
          </a:p>
          <a:p>
            <a:r>
              <a:rPr lang="fr-CA" altLang="fr-FR" dirty="0"/>
              <a:t>Les randonnées sont planifiées et inscrites dans le calendrier au début et durant la saison.</a:t>
            </a:r>
          </a:p>
          <a:p>
            <a:r>
              <a:rPr lang="fr-CA" altLang="fr-FR" dirty="0"/>
              <a:t>Pour organiser une randonnée, voir l’onglet «  </a:t>
            </a:r>
            <a:r>
              <a:rPr lang="fr-CA" altLang="fr-FR" dirty="0">
                <a:hlinkClick r:id="rId5"/>
              </a:rPr>
              <a:t>Organisation de randonnées </a:t>
            </a:r>
            <a:r>
              <a:rPr lang="fr-CA" altLang="fr-FR" dirty="0"/>
              <a:t>» sur la page Web du club.</a:t>
            </a:r>
          </a:p>
          <a:p>
            <a:r>
              <a:rPr lang="fr-CA" altLang="fr-FR" dirty="0"/>
              <a:t>Les directeurs techniques sont disponibles pour  aider à la réalisation d’une randonnée.</a:t>
            </a:r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7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6427945-655C-666F-E2A0-633693AA463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3. Planification des randonnées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867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Vélo 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Vêtements appropriés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Équipements de sécurité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Accessoires</a:t>
            </a:r>
          </a:p>
          <a:p>
            <a:pPr marL="457200" indent="-457200">
              <a:buFont typeface="+mj-lt"/>
              <a:buAutoNum type="arabicPeriod"/>
            </a:pPr>
            <a:r>
              <a:rPr lang="fr-CA" altLang="fr-FR" dirty="0"/>
              <a:t>Équipements électroniques</a:t>
            </a:r>
          </a:p>
          <a:p>
            <a:endParaRPr lang="fr-CA" altLang="fr-FR" sz="2200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8</a:t>
            </a:fld>
            <a:endParaRPr lang="en-US" alt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9352CC5-AB8D-18D3-8F9D-E10D223A7C7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fr-CA" altLang="fr-FR" dirty="0"/>
              <a:t>4. Équipements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979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>
          <a:xfrm>
            <a:off x="448966" y="1502815"/>
            <a:ext cx="8246070" cy="326444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CA" altLang="fr-FR" dirty="0"/>
              <a:t>Un vélo de route</a:t>
            </a:r>
          </a:p>
          <a:p>
            <a:r>
              <a:rPr lang="fr-CA" altLang="fr-FR" dirty="0"/>
              <a:t>Pneus à la bonne pression et pas trop usés</a:t>
            </a:r>
          </a:p>
          <a:p>
            <a:r>
              <a:rPr lang="fr-CA" altLang="fr-FR" dirty="0"/>
              <a:t>Plaquettes de frein pas trop usées </a:t>
            </a:r>
          </a:p>
          <a:p>
            <a:r>
              <a:rPr lang="fr-CA" altLang="fr-FR" dirty="0"/>
              <a:t>Lubrification adéquate des pièces en mouvements</a:t>
            </a:r>
          </a:p>
          <a:p>
            <a:r>
              <a:rPr lang="fr-CA" altLang="fr-FR" dirty="0"/>
              <a:t>Bon état de propreté en général</a:t>
            </a:r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  <a:p>
            <a:endParaRPr lang="fr-CA" altLang="fr-FR" dirty="0"/>
          </a:p>
          <a:p>
            <a:endParaRPr lang="fr-CA" altLang="fr-FR" dirty="0"/>
          </a:p>
          <a:p>
            <a:pPr lvl="1"/>
            <a:endParaRPr lang="fr-CA" altLang="fr-FR" dirty="0"/>
          </a:p>
          <a:p>
            <a:pPr lvl="1"/>
            <a:endParaRPr lang="fr-CA" altLang="fr-FR" dirty="0"/>
          </a:p>
        </p:txBody>
      </p:sp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553200" y="4767263"/>
            <a:ext cx="2133600" cy="273844"/>
          </a:xfrm>
          <a:noFill/>
        </p:spPr>
        <p:txBody>
          <a:bodyPr/>
          <a:lstStyle/>
          <a:p>
            <a:fld id="{D877659D-4F89-4F47-BAC4-B3E1FFEDB3DB}" type="slidenum">
              <a:rPr lang="en-US" altLang="fr-FR"/>
              <a:pPr/>
              <a:t>9</a:t>
            </a:fld>
            <a:endParaRPr lang="en-US" alt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E7D1BCF-C1FD-D2F3-0B24-65F836E044E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48965" y="351146"/>
            <a:ext cx="8246070" cy="1042857"/>
          </a:xfrm>
        </p:spPr>
        <p:txBody>
          <a:bodyPr>
            <a:normAutofit/>
          </a:bodyPr>
          <a:lstStyle/>
          <a:p>
            <a:pPr algn="ctr"/>
            <a:r>
              <a:rPr lang="fr-CA" altLang="fr-FR" dirty="0"/>
              <a:t>4.1 Vélo standard et à assistance électrique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5329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Personnalisé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2159</Words>
  <Application>Microsoft Macintosh PowerPoint</Application>
  <PresentationFormat>Affichage à l'écran (16:9)</PresentationFormat>
  <Paragraphs>387</Paragraphs>
  <Slides>42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Les bases du cyclisme chez Cyclotour Trois-Rivières</vt:lpstr>
      <vt:lpstr>But de la présentation</vt:lpstr>
      <vt:lpstr>Plan de la présentation</vt:lpstr>
      <vt:lpstr>1. Règlements du Club  (1/2)</vt:lpstr>
      <vt:lpstr>1. Règlements du Club  (2/2)</vt:lpstr>
      <vt:lpstr>2. Organisation </vt:lpstr>
      <vt:lpstr>3. Planification des randonnées</vt:lpstr>
      <vt:lpstr>4. Équipements</vt:lpstr>
      <vt:lpstr>4.1 Vélo standard et à assistance électrique </vt:lpstr>
      <vt:lpstr>4.2 Vêtements appropriés</vt:lpstr>
      <vt:lpstr>4.3 Équipements de sécurité</vt:lpstr>
      <vt:lpstr>4.4 Accessoires (1/2)</vt:lpstr>
      <vt:lpstr>4.4 Accessoires (2/2)</vt:lpstr>
      <vt:lpstr>5. Alimentation et hydratation (1/5)</vt:lpstr>
      <vt:lpstr>5. Alimentation et hydratation (2/5)</vt:lpstr>
      <vt:lpstr>5. Hydratation (3/5)</vt:lpstr>
      <vt:lpstr>5. Hydratation (4/5)</vt:lpstr>
      <vt:lpstr>5. Alimentation et hydratation (5/5)</vt:lpstr>
      <vt:lpstr>6. Entretien   Réparation d’une crevaison et lubrification de la chaîne</vt:lpstr>
      <vt:lpstr>7. Rouler en peloton (visionnement vidéos)</vt:lpstr>
      <vt:lpstr>7.1 Règles du peloton (1/3)</vt:lpstr>
      <vt:lpstr>7.1 Règles du peloton (2/3)</vt:lpstr>
      <vt:lpstr>7.1 Règles du peloton (3/3)</vt:lpstr>
      <vt:lpstr>7.2 Rôle du chef de file</vt:lpstr>
      <vt:lpstr>7.3 Rôle du serre-file</vt:lpstr>
      <vt:lpstr>7.4 Rôle et responsabilités des cyclistes (1/3)</vt:lpstr>
      <vt:lpstr>7.4 Rôle et responsabilités des cyclistes (2/3)</vt:lpstr>
      <vt:lpstr>7.4 Rôle et responsabilités des cyclistes (3/3)</vt:lpstr>
      <vt:lpstr>7.5 Signaux de base</vt:lpstr>
      <vt:lpstr>7.6 Autres signaux importants (1/2)</vt:lpstr>
      <vt:lpstr>7.6 Autres signaux importants (2/2)</vt:lpstr>
      <vt:lpstr>7.7 Signaux à l’aide du sifflet</vt:lpstr>
      <vt:lpstr>7.8 Traverser une voie ferrée</vt:lpstr>
      <vt:lpstr>7.9 Traverser un pont (tablier de bois ou de métal)</vt:lpstr>
      <vt:lpstr>7.10 Arrêt le long d’une route</vt:lpstr>
      <vt:lpstr>7.11 Les watts et le couple  </vt:lpstr>
      <vt:lpstr>8. Incident</vt:lpstr>
      <vt:lpstr>9. Accident</vt:lpstr>
      <vt:lpstr>9.1 Accident : véhicule moteur en mouvement </vt:lpstr>
      <vt:lpstr>9.2 Accident : véhicule moteur immobile</vt:lpstr>
      <vt:lpstr>9.3 Accident : obstacle ou défaut de la chaussée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Suzanne Gouin</cp:lastModifiedBy>
  <cp:revision>9</cp:revision>
  <dcterms:created xsi:type="dcterms:W3CDTF">2017-08-01T15:40:51Z</dcterms:created>
  <dcterms:modified xsi:type="dcterms:W3CDTF">2026-01-11T16:18:37Z</dcterms:modified>
</cp:coreProperties>
</file>