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0" r:id="rId4"/>
    <p:sldId id="300" r:id="rId5"/>
    <p:sldId id="261" r:id="rId6"/>
    <p:sldId id="262" r:id="rId7"/>
    <p:sldId id="297" r:id="rId8"/>
    <p:sldId id="298" r:id="rId9"/>
    <p:sldId id="299" r:id="rId10"/>
    <p:sldId id="301" r:id="rId11"/>
    <p:sldId id="302" r:id="rId12"/>
    <p:sldId id="264" r:id="rId13"/>
    <p:sldId id="305" r:id="rId14"/>
    <p:sldId id="306" r:id="rId15"/>
    <p:sldId id="307" r:id="rId16"/>
    <p:sldId id="308" r:id="rId17"/>
    <p:sldId id="312" r:id="rId18"/>
    <p:sldId id="269" r:id="rId19"/>
    <p:sldId id="310" r:id="rId20"/>
    <p:sldId id="313" r:id="rId21"/>
    <p:sldId id="314" r:id="rId22"/>
    <p:sldId id="318" r:id="rId23"/>
    <p:sldId id="354" r:id="rId24"/>
    <p:sldId id="320" r:id="rId25"/>
    <p:sldId id="311" r:id="rId26"/>
    <p:sldId id="329" r:id="rId27"/>
    <p:sldId id="330" r:id="rId28"/>
    <p:sldId id="303" r:id="rId29"/>
    <p:sldId id="324" r:id="rId30"/>
    <p:sldId id="325" r:id="rId31"/>
    <p:sldId id="326" r:id="rId32"/>
    <p:sldId id="342" r:id="rId33"/>
    <p:sldId id="340" r:id="rId34"/>
    <p:sldId id="352" r:id="rId35"/>
    <p:sldId id="351" r:id="rId36"/>
    <p:sldId id="349" r:id="rId37"/>
    <p:sldId id="350" r:id="rId38"/>
    <p:sldId id="344" r:id="rId39"/>
    <p:sldId id="346" r:id="rId40"/>
    <p:sldId id="272" r:id="rId41"/>
    <p:sldId id="358" r:id="rId42"/>
    <p:sldId id="343" r:id="rId43"/>
    <p:sldId id="359" r:id="rId44"/>
    <p:sldId id="36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60BD21"/>
    <a:srgbClr val="81BE4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9" autoAdjust="0"/>
    <p:restoredTop sz="94428" autoAdjust="0"/>
  </p:normalViewPr>
  <p:slideViewPr>
    <p:cSldViewPr snapToGrid="0">
      <p:cViewPr varScale="1">
        <p:scale>
          <a:sx n="108" d="100"/>
          <a:sy n="108" d="100"/>
        </p:scale>
        <p:origin x="912" y="192"/>
      </p:cViewPr>
      <p:guideLst>
        <p:guide orient="horz" pos="2160"/>
        <p:guide pos="3840"/>
      </p:guideLst>
    </p:cSldViewPr>
  </p:slideViewPr>
  <p:outlineViewPr>
    <p:cViewPr>
      <p:scale>
        <a:sx n="33" d="100"/>
        <a:sy n="33" d="100"/>
      </p:scale>
      <p:origin x="0" y="-2569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21:59:00.023"/>
    </inkml:context>
    <inkml:brush xml:id="br0">
      <inkml:brushProperty name="width" value="0.05" units="cm"/>
      <inkml:brushProperty name="height" value="0.05" units="cm"/>
      <inkml:brushProperty name="color" value="#E71224"/>
    </inkml:brush>
  </inkml:definitions>
  <inkml:trace contextRef="#ctx0" brushRef="#br0">1329 227 24575,'0'-3'0,"-1"1"0,1-1 0,-1 1 0,0 0 0,0-1 0,0 1 0,0 0 0,0-1 0,0 1 0,0 0 0,-1 0 0,1 0 0,-1 0 0,0 0 0,0 0 0,1 0 0,-1 1 0,0-1 0,0 1 0,-1-1 0,1 1 0,-3-1 0,-56-24 0,47 21 0,-342-117 0,335 115 0,0 2 0,0 0 0,0 1 0,-39-1 0,-91 7 0,63 0 0,3-4 0,52 0 0,0 1 0,0 2 0,0 1 0,-39 7 0,67-7 0,0-1 0,1 1 0,-1 0 0,0 1 0,0-1 0,1 1 0,-1 0 0,1 0 0,0 0 0,0 1 0,0-1 0,1 1 0,-1 0 0,1 0 0,0 0 0,0 1 0,0-1 0,-3 9 0,-3 7 0,1 0 0,2 1 0,-7 28 0,-2 10 0,-22 88 0,31-128 0,1 0 0,1 1 0,0 0 0,2-1 0,0 1 0,2 32 0,0-42 0,2 1 0,-1-1 0,1 0 0,1 0 0,0 0 0,0 0 0,1 0 0,0 0 0,1-1 0,0 0 0,0 0 0,1 0 0,0-1 0,9 10 0,0-4 0,2 0 0,-1-1 0,27 14 0,-22-13 0,36 30 0,-26-20 0,68 43 0,-80-57 0,0 0 0,1-2 0,0 0 0,0-1 0,1-1 0,0-1 0,0 0 0,32 1 0,21-2 0,84-7 0,-42 0 0,-93 3 0,1 1 0,0-2 0,26-4 0,-41 3 0,1 0 0,-1 0 0,0-1 0,0-1 0,-1 1 0,1-1 0,-1-1 0,14-9 0,22-16 0,-2-3 0,71-70 0,-102 91 0,-1 0 0,0 0 0,-1-1 0,0-1 0,-1 1 0,-1-1 0,0-1 0,-1 1 0,-1-1 0,0 0 0,-1 0 0,0-1 0,-1 1 0,1-21 0,-3 13-101,1-11 218,-6-68 0,4 94-217,-1 0 0,-1 1 0,1-1 0,-1 0 1,-1 1-1,1-1 0,-1 1 0,-1 0 0,1 0 0,-1 0 0,0 0 1,-1 1-1,0-1 0,-7-7 0,-9-1-6726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6:59:31.132"/>
    </inkml:context>
    <inkml:brush xml:id="br0">
      <inkml:brushProperty name="width" value="0.1" units="cm"/>
      <inkml:brushProperty name="height" value="0.1" units="cm"/>
      <inkml:brushProperty name="color" value="#E71224"/>
    </inkml:brush>
  </inkml:definitions>
  <inkml:trace contextRef="#ctx0" brushRef="#br0">0 716 24575,'1'-2'0,"-1"0"0,1 0 0,0 0 0,0 1 0,0-1 0,0 0 0,0 0 0,0 1 0,1-1 0,-1 1 0,0-1 0,1 1 0,-1-1 0,1 1 0,0 0 0,-1 0 0,1 0 0,2-2 0,42-20 0,-35 17 0,5-4 0,0 0 0,-1-1 0,-1-1 0,0-1 0,0 0 0,-1-1 0,-1 0 0,14-20 0,17-20 0,-31 42 0,1 0 0,1 1 0,0 1 0,15-10 0,35-27 0,123-104 0,-108 92 0,-56 43 0,42-37 0,-54 42 0,1 0 0,-1 1 0,2 0 0,25-15 0,-34 23 0,-1 0 0,0 1 0,1-1 0,-1 1 0,1 0 0,-1 0 0,1 0 0,0 1 0,-1-1 0,1 1 0,0 0 0,-1 0 0,1 0 0,0 1 0,-1-1 0,1 1 0,0 0 0,-1 0 0,1 0 0,-1 0 0,1 1 0,-1-1 0,0 1 0,0 0 0,0 0 0,5 3 0,36 35 0,53 62 0,-18-18 0,-71-76 0,27 25 0,-1 2 0,-2 1 0,-1 2 0,44 72 0,-54-77-195,1 0 0,2-2 0,1 0 0,1-2 0,2 0 0,47 37 0,-54-50-6631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21:59:17.671"/>
    </inkml:context>
    <inkml:brush xml:id="br0">
      <inkml:brushProperty name="width" value="0.05" units="cm"/>
      <inkml:brushProperty name="height" value="0.05" units="cm"/>
      <inkml:brushProperty name="color" value="#E71224"/>
    </inkml:brush>
  </inkml:definitions>
  <inkml:trace contextRef="#ctx0" brushRef="#br0">1408 224 24575,'0'-3'0,"-1"1"0,1-1 0,-1 1 0,1 0 0,-1-1 0,0 1 0,0-1 0,0 1 0,-1 0 0,1 0 0,0 0 0,-1 0 0,1 0 0,-1 0 0,0 0 0,0 0 0,1 0 0,-1 1 0,0-1 0,-1 1 0,1 0 0,0-1 0,0 1 0,-3-1 0,-8-3 0,1 0 0,0 1 0,-17-3 0,24 6 0,-53-12 0,0 2 0,0 3 0,-103-1 0,132 9 0,3 2 0,1-2 0,0 0 0,0-2 0,0-1 0,1-1 0,-1-1 0,-28-10 0,8 0 0,1 3 0,-85-14 0,38 9 0,68 13 0,0 0 0,-1 1 0,0 1 0,1 1 0,-34 4 0,47-2 0,0 0 0,0 1 0,1 1 0,-1-1 0,1 2 0,0-1 0,0 1 0,0 1 0,0-1 0,1 2 0,-1-1 0,1 1 0,1 0 0,-1 1 0,-9 10 0,8-5 0,1 0 0,0 1 0,1 0 0,0 1 0,1 0 0,0 0 0,1 0 0,1 0 0,0 1 0,1 0 0,1 0 0,0 0 0,1 17 0,0-2 0,3 0 0,0 0 0,2 0 0,1 0 0,15 48 0,-10-53 0,2-1 0,0-1 0,2 0 0,0 0 0,2-2 0,26 30 0,-29-35 0,1 0 0,1 0 0,1 0 0,0-2 0,1 0 0,0-1 0,1 0 0,0-2 0,1 0 0,1-1 0,0-1 0,0-1 0,35 9 0,-6-6 0,0-3 0,1-1 0,0-3 0,69-3 0,-33 1 0,-53 0 0,1-2 0,-1-1 0,1-1 0,34-7 0,-52 3 0,0-1 0,0-1 0,0 0 0,-1-1 0,-1 0 0,1-1 0,-2-1 0,16-14 0,-2 2 0,45-28 0,-49 37 0,-2-1 0,40-36 0,-55 45 0,0-1 0,-1 1 0,0-1 0,0 0 0,-1 0 0,0-1 0,0 1 0,0-1 0,-1 0 0,0 0 0,-1 0 0,0 0 0,2-14 0,-1-31 2,-4-76-1,-2 56-1369,3 41-5458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21:59:58.002"/>
    </inkml:context>
    <inkml:brush xml:id="br0">
      <inkml:brushProperty name="width" value="0.1" units="cm"/>
      <inkml:brushProperty name="height" value="0.1"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22:00:03.661"/>
    </inkml:context>
    <inkml:brush xml:id="br0">
      <inkml:brushProperty name="width" value="0.05" units="cm"/>
      <inkml:brushProperty name="height" value="0.05" units="cm"/>
      <inkml:brushProperty name="color" value="#E71224"/>
    </inkml:brush>
  </inkml:definitions>
  <inkml:trace contextRef="#ctx0" brushRef="#br0">1 0 24575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7T22:00:12.696"/>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7T22:00:40.709"/>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0 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7T22:01:53.149"/>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7T22:01:53.903"/>
    </inkml:context>
    <inkml:brush xml:id="br0">
      <inkml:brushProperty name="width" value="0.05" units="cm"/>
      <inkml:brushProperty name="height" value="0.3" units="cm"/>
      <inkml:brushProperty name="ignorePressure" value="1"/>
      <inkml:brushProperty name="inkEffects" value="pencil"/>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8T16:56:20.744"/>
    </inkml:context>
    <inkml:brush xml:id="br0">
      <inkml:brushProperty name="width" value="0.1" units="cm"/>
      <inkml:brushProperty name="height" value="0.1" units="cm"/>
      <inkml:brushProperty name="color" value="#E71224"/>
    </inkml:brush>
  </inkml:definitions>
  <inkml:trace contextRef="#ctx0" brushRef="#br0">892 0 24575,'-32'2'0,"1"1"0,-1 1 0,1 2 0,0 1 0,1 1 0,0 2 0,0 1 0,-40 20 0,-29 12 0,72-33 0,0 0 0,2 2 0,-1 1 0,1 1 0,1 1 0,-43 35 0,16-10 0,44-36 0,0 1 0,0 0 0,0 0 0,1 0 0,0 1 0,0 0 0,0 0 0,1 1 0,0 0 0,0-1 0,1 2 0,-5 8 0,-1 3 0,0 0 0,-1 0 0,-19 24 0,5-7 0,19-26 0,1 1 0,0 0 0,0 0 0,1 0 0,1 0 0,0 1 0,1 0 0,0-1 0,0 1 0,1 0 0,2 19 0,-1-10 0,2-1 0,1 0 0,0 0 0,1 0 0,1 0 0,8 18 0,-9-29 0,0 0 0,1 0 0,0-1 0,0 0 0,1 0 0,0 0 0,0-1 0,0 0 0,1 0 0,1 0 0,-1-1 0,1 0 0,14 8 0,3-2 0,1 0 0,1-1 0,34 8 0,-3 0 0,-34-13 0,1 0 0,-1-1 0,1-1 0,0-2 0,0 0 0,1-2 0,-1-1 0,0-1 0,0-1 0,0-1 0,-1-1 0,1-1 0,-1-1 0,0-2 0,-1 0 0,0-1 0,40-26 0,-46 23 0,-2-2 0,1 0 0,-2 0 0,0-2 0,-1 1 0,-1-2 0,19-35 0,-25 41 0,-1-1 0,0 1 0,-1-1 0,-1 0 0,0 0 0,-1 0 0,0 0 0,0-16 0,10-54 0,-7 66 0,0-1 0,-1 0 0,-1 0 0,-1 0 0,-1 0 0,0 0 0,-1 0 0,-1-1 0,-1 1 0,0 0 0,-2 0 0,0 1 0,-1-1 0,0 1 0,-2 0 0,-8-17 0,-41-67-1365,37 70-5461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F4118199-3B25-40FD-B3E2-39CB316AE798}" type="datetimeFigureOut">
              <a:rPr lang="fr-CA" smtClean="0"/>
              <a:pPr/>
              <a:t>2024-05-16</a:t>
            </a:fld>
            <a:endParaRPr lang="fr-CA"/>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fr-CA"/>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8D7F356-A47C-4EC4-BB39-D76858579BD3}" type="slidenum">
              <a:rPr lang="fr-CA" smtClean="0"/>
              <a:pPr/>
              <a:t>‹n°›</a:t>
            </a:fld>
            <a:endParaRPr lang="fr-CA"/>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26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333559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229186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187817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fr-FR"/>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B8D7F356-A47C-4EC4-BB39-D76858579BD3}" type="slidenum">
              <a:rPr lang="fr-CA" smtClean="0"/>
              <a:pPr/>
              <a:t>‹n°›</a:t>
            </a:fld>
            <a:endParaRPr lang="fr-CA"/>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19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2493658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288244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193533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2229001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166861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4118199-3B25-40FD-B3E2-39CB316AE798}" type="datetimeFigureOut">
              <a:rPr lang="fr-CA" smtClean="0"/>
              <a:pPr/>
              <a:t>2024-05-16</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B8D7F356-A47C-4EC4-BB39-D76858579BD3}" type="slidenum">
              <a:rPr lang="fr-CA" smtClean="0"/>
              <a:pPr/>
              <a:t>‹n°›</a:t>
            </a:fld>
            <a:endParaRPr lang="fr-CA"/>
          </a:p>
        </p:txBody>
      </p:sp>
    </p:spTree>
    <p:extLst>
      <p:ext uri="{BB962C8B-B14F-4D97-AF65-F5344CB8AC3E}">
        <p14:creationId xmlns:p14="http://schemas.microsoft.com/office/powerpoint/2010/main" val="250341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F4118199-3B25-40FD-B3E2-39CB316AE798}" type="datetimeFigureOut">
              <a:rPr lang="fr-CA" smtClean="0"/>
              <a:pPr/>
              <a:t>2024-05-16</a:t>
            </a:fld>
            <a:endParaRPr lang="fr-CA"/>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fr-CA"/>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8D7F356-A47C-4EC4-BB39-D76858579BD3}" type="slidenum">
              <a:rPr lang="fr-CA" smtClean="0"/>
              <a:pPr/>
              <a:t>‹n°›</a:t>
            </a:fld>
            <a:endParaRPr lang="fr-CA"/>
          </a:p>
        </p:txBody>
      </p:sp>
    </p:spTree>
    <p:extLst>
      <p:ext uri="{BB962C8B-B14F-4D97-AF65-F5344CB8AC3E}">
        <p14:creationId xmlns:p14="http://schemas.microsoft.com/office/powerpoint/2010/main" val="35638358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ustomXml" Target="../ink/ink5.xml"/><Relationship Id="rId3" Type="http://schemas.openxmlformats.org/officeDocument/2006/relationships/image" Target="../media/image14.png"/><Relationship Id="rId7" Type="http://schemas.openxmlformats.org/officeDocument/2006/relationships/customXml" Target="../ink/ink2.xml"/><Relationship Id="rId12"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image" Target="../media/image19.png"/><Relationship Id="rId10" Type="http://schemas.openxmlformats.org/officeDocument/2006/relationships/image" Target="../media/image17.png"/><Relationship Id="rId4" Type="http://schemas.openxmlformats.org/officeDocument/2006/relationships/image" Target="../media/image15.jpeg"/><Relationship Id="rId9" Type="http://schemas.openxmlformats.org/officeDocument/2006/relationships/customXml" Target="../ink/ink3.xml"/><Relationship Id="rId14" Type="http://schemas.openxmlformats.org/officeDocument/2006/relationships/customXml" Target="../ink/ink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customXml" Target="../ink/ink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customXml" Target="../ink/ink10.xml"/><Relationship Id="rId4" Type="http://schemas.openxmlformats.org/officeDocument/2006/relationships/image" Target="../media/image2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gif"/><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gif"/></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velomag.com/en-forme/sante/les-maux-de-velo/" TargetMode="External"/><Relationship Id="rId2" Type="http://schemas.openxmlformats.org/officeDocument/2006/relationships/hyperlink" Target="https://www.kinatex.com/cliniques/beauport/education/les-douleurs-frequentes-en-velo-et-comment-les-prevenir/" TargetMode="External"/><Relationship Id="rId1" Type="http://schemas.openxmlformats.org/officeDocument/2006/relationships/slideLayout" Target="../slideLayouts/slideLayout2.xml"/><Relationship Id="rId5" Type="http://schemas.openxmlformats.org/officeDocument/2006/relationships/hyperlink" Target="https://lepetitpignon.com/endurance-fondamentale-velo/" TargetMode="External"/><Relationship Id="rId4" Type="http://schemas.openxmlformats.org/officeDocument/2006/relationships/hyperlink" Target="https://lepetitpignon.com/comment-definir-ses-zones-intensite-cyclism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velo.qc.ca/boite-a-outils/positionnement-sur-le-velo/" TargetMode="External"/><Relationship Id="rId2" Type="http://schemas.openxmlformats.org/officeDocument/2006/relationships/hyperlink" Target="https://lepetitpignon.com/nutrition-cyclisme/" TargetMode="External"/><Relationship Id="rId1" Type="http://schemas.openxmlformats.org/officeDocument/2006/relationships/slideLayout" Target="../slideLayouts/slideLayout2.xml"/><Relationship Id="rId5" Type="http://schemas.openxmlformats.org/officeDocument/2006/relationships/hyperlink" Target="https://www.lamedecinedusport.com/surentrainement-comment-le-detecter-quels-sont-les-risques/" TargetMode="External"/><Relationship Id="rId4" Type="http://schemas.openxmlformats.org/officeDocument/2006/relationships/hyperlink" Target="https://www.velo101.com/entrainements/programmes-et-techniques/recuperation-musculaire-du-cycliste-tout-savoir-et-comment-le-faire-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F86F265-D4E9-CE0C-32D2-D37BBFF5F945}"/>
              </a:ext>
            </a:extLst>
          </p:cNvPr>
          <p:cNvPicPr>
            <a:picLocks noChangeAspect="1"/>
          </p:cNvPicPr>
          <p:nvPr/>
        </p:nvPicPr>
        <p:blipFill>
          <a:blip r:embed="rId2" cstate="print"/>
          <a:stretch>
            <a:fillRect/>
          </a:stretch>
        </p:blipFill>
        <p:spPr>
          <a:xfrm>
            <a:off x="3028425" y="2318316"/>
            <a:ext cx="6158389" cy="2221367"/>
          </a:xfrm>
          <a:prstGeom prst="rect">
            <a:avLst/>
          </a:prstGeom>
        </p:spPr>
      </p:pic>
      <p:sp>
        <p:nvSpPr>
          <p:cNvPr id="3" name="Sous-titre 2">
            <a:extLst>
              <a:ext uri="{FF2B5EF4-FFF2-40B4-BE49-F238E27FC236}">
                <a16:creationId xmlns:a16="http://schemas.microsoft.com/office/drawing/2014/main" id="{F333C9D7-A8EE-C5AE-9C0D-CFE28B12FBD6}"/>
              </a:ext>
            </a:extLst>
          </p:cNvPr>
          <p:cNvSpPr>
            <a:spLocks noGrp="1"/>
          </p:cNvSpPr>
          <p:nvPr>
            <p:ph type="subTitle" idx="1"/>
          </p:nvPr>
        </p:nvSpPr>
        <p:spPr>
          <a:xfrm>
            <a:off x="211906" y="507771"/>
            <a:ext cx="11768177" cy="1947486"/>
          </a:xfrm>
        </p:spPr>
        <p:txBody>
          <a:bodyPr>
            <a:normAutofit/>
          </a:bodyPr>
          <a:lstStyle/>
          <a:p>
            <a:r>
              <a:rPr lang="fr-CA" sz="6600" dirty="0">
                <a:highlight>
                  <a:srgbClr val="81BE41"/>
                </a:highlight>
                <a:latin typeface="Impact" panose="020B0806030902050204" pitchFamily="34" charset="0"/>
                <a:ea typeface="Arimo" panose="020B0604020202020204" pitchFamily="34" charset="0"/>
                <a:cs typeface="Arimo" panose="020B0604020202020204" pitchFamily="34" charset="0"/>
              </a:rPr>
              <a:t>Vélo de route</a:t>
            </a:r>
          </a:p>
          <a:p>
            <a:r>
              <a:rPr lang="fr-CA" sz="3600" dirty="0">
                <a:highlight>
                  <a:srgbClr val="81BE41"/>
                </a:highlight>
                <a:latin typeface="Impact" panose="020B0806030902050204" pitchFamily="34" charset="0"/>
                <a:ea typeface="Arimo" panose="020B0604020202020204" pitchFamily="34" charset="0"/>
                <a:cs typeface="Arimo" panose="020B0604020202020204" pitchFamily="34" charset="0"/>
              </a:rPr>
              <a:t>présenté par </a:t>
            </a:r>
          </a:p>
          <a:p>
            <a:endParaRPr lang="fr-CA" dirty="0"/>
          </a:p>
        </p:txBody>
      </p:sp>
      <p:pic>
        <p:nvPicPr>
          <p:cNvPr id="6" name="Graphique 5" descr="Cyclisme">
            <a:extLst>
              <a:ext uri="{FF2B5EF4-FFF2-40B4-BE49-F238E27FC236}">
                <a16:creationId xmlns:a16="http://schemas.microsoft.com/office/drawing/2014/main" id="{4E8CA369-3ADF-A301-0814-EB137A0196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652" y="3909896"/>
            <a:ext cx="2823534" cy="2823534"/>
          </a:xfrm>
          <a:prstGeom prst="rect">
            <a:avLst/>
          </a:prstGeom>
        </p:spPr>
      </p:pic>
      <p:pic>
        <p:nvPicPr>
          <p:cNvPr id="2" name="Graphique 1" descr="Cyclisme">
            <a:extLst>
              <a:ext uri="{FF2B5EF4-FFF2-40B4-BE49-F238E27FC236}">
                <a16:creationId xmlns:a16="http://schemas.microsoft.com/office/drawing/2014/main" id="{219FB0C4-9D96-838B-5BC3-AABC33EB89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86809" y="3909896"/>
            <a:ext cx="2823534" cy="2823534"/>
          </a:xfrm>
          <a:prstGeom prst="rect">
            <a:avLst/>
          </a:prstGeom>
        </p:spPr>
      </p:pic>
    </p:spTree>
    <p:extLst>
      <p:ext uri="{BB962C8B-B14F-4D97-AF65-F5344CB8AC3E}">
        <p14:creationId xmlns:p14="http://schemas.microsoft.com/office/powerpoint/2010/main" val="3260202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BD2931-60C2-F473-1AA6-BAEBFCB507B7}"/>
              </a:ext>
            </a:extLst>
          </p:cNvPr>
          <p:cNvSpPr>
            <a:spLocks noGrp="1"/>
          </p:cNvSpPr>
          <p:nvPr>
            <p:ph type="title"/>
          </p:nvPr>
        </p:nvSpPr>
        <p:spPr/>
        <p:txBody>
          <a:bodyPr/>
          <a:lstStyle/>
          <a:p>
            <a:r>
              <a:rPr lang="fr-CA" u="sng" dirty="0">
                <a:latin typeface="Impact" panose="020B0806030902050204" pitchFamily="34" charset="0"/>
              </a:rPr>
              <a:t>Positionnement du pied sur la pédale</a:t>
            </a:r>
          </a:p>
        </p:txBody>
      </p:sp>
      <p:pic>
        <p:nvPicPr>
          <p:cNvPr id="4" name="Espace réservé du contenu 3">
            <a:extLst>
              <a:ext uri="{FF2B5EF4-FFF2-40B4-BE49-F238E27FC236}">
                <a16:creationId xmlns:a16="http://schemas.microsoft.com/office/drawing/2014/main" id="{5120EF9C-1A64-8C85-F8B9-68B879490AB4}"/>
              </a:ext>
            </a:extLst>
          </p:cNvPr>
          <p:cNvPicPr>
            <a:picLocks noGrp="1" noChangeAspect="1"/>
          </p:cNvPicPr>
          <p:nvPr>
            <p:ph idx="1"/>
          </p:nvPr>
        </p:nvPicPr>
        <p:blipFill>
          <a:blip r:embed="rId2" cstate="print"/>
          <a:stretch>
            <a:fillRect/>
          </a:stretch>
        </p:blipFill>
        <p:spPr>
          <a:xfrm>
            <a:off x="7368209" y="2711210"/>
            <a:ext cx="4191987" cy="3537190"/>
          </a:xfrm>
          <a:prstGeom prst="rect">
            <a:avLst/>
          </a:prstGeom>
        </p:spPr>
      </p:pic>
      <p:pic>
        <p:nvPicPr>
          <p:cNvPr id="5" name="Image 4">
            <a:extLst>
              <a:ext uri="{FF2B5EF4-FFF2-40B4-BE49-F238E27FC236}">
                <a16:creationId xmlns:a16="http://schemas.microsoft.com/office/drawing/2014/main" id="{5C032B26-1A0C-8FEF-E57E-409BF01B1286}"/>
              </a:ext>
            </a:extLst>
          </p:cNvPr>
          <p:cNvPicPr>
            <a:picLocks noChangeAspect="1"/>
          </p:cNvPicPr>
          <p:nvPr/>
        </p:nvPicPr>
        <p:blipFill>
          <a:blip r:embed="rId3" cstate="print"/>
          <a:stretch>
            <a:fillRect/>
          </a:stretch>
        </p:blipFill>
        <p:spPr>
          <a:xfrm>
            <a:off x="10247021" y="2822434"/>
            <a:ext cx="1313175" cy="1313175"/>
          </a:xfrm>
          <a:prstGeom prst="rect">
            <a:avLst/>
          </a:prstGeom>
        </p:spPr>
      </p:pic>
      <p:sp>
        <p:nvSpPr>
          <p:cNvPr id="6" name="ZoneTexte 5">
            <a:extLst>
              <a:ext uri="{FF2B5EF4-FFF2-40B4-BE49-F238E27FC236}">
                <a16:creationId xmlns:a16="http://schemas.microsoft.com/office/drawing/2014/main" id="{AA146219-ABA9-DD73-5AF8-4DD41BBCF5D3}"/>
              </a:ext>
            </a:extLst>
          </p:cNvPr>
          <p:cNvSpPr txBox="1"/>
          <p:nvPr/>
        </p:nvSpPr>
        <p:spPr>
          <a:xfrm>
            <a:off x="1143000" y="1965960"/>
            <a:ext cx="6940826" cy="1015663"/>
          </a:xfrm>
          <a:prstGeom prst="rect">
            <a:avLst/>
          </a:prstGeom>
          <a:noFill/>
        </p:spPr>
        <p:txBody>
          <a:bodyPr wrap="square" rtlCol="0">
            <a:spAutoFit/>
          </a:bodyPr>
          <a:lstStyle/>
          <a:p>
            <a:r>
              <a:rPr lang="fr-CA" sz="2000" dirty="0">
                <a:solidFill>
                  <a:srgbClr val="1C1C1C"/>
                </a:solidFill>
                <a:effectLst>
                  <a:outerShdw blurRad="38100" dist="38100" dir="2700000" algn="tl">
                    <a:srgbClr val="000000">
                      <a:alpha val="43137"/>
                    </a:srgbClr>
                  </a:outerShdw>
                </a:effectLst>
                <a:latin typeface="Poppins" panose="00000500000000000000" pitchFamily="2" charset="0"/>
              </a:rPr>
              <a:t>L</a:t>
            </a:r>
            <a:r>
              <a:rPr lang="fr-CA" sz="2000" b="0" i="0" dirty="0">
                <a:solidFill>
                  <a:srgbClr val="1C1C1C"/>
                </a:solidFill>
                <a:effectLst>
                  <a:outerShdw blurRad="38100" dist="38100" dir="2700000" algn="tl">
                    <a:srgbClr val="000000">
                      <a:alpha val="43137"/>
                    </a:srgbClr>
                  </a:outerShdw>
                </a:effectLst>
                <a:latin typeface="Poppins" panose="00000500000000000000" pitchFamily="2" charset="0"/>
              </a:rPr>
              <a:t>’articulation métatarso-phalangienne du gros orteil devrait être située directement au-dessus de l’axe de la pédale.</a:t>
            </a:r>
            <a:endParaRPr lang="fr-CA" sz="2000" dirty="0">
              <a:effectLst>
                <a:outerShdw blurRad="38100" dist="38100" dir="2700000" algn="tl">
                  <a:srgbClr val="000000">
                    <a:alpha val="43137"/>
                  </a:srgbClr>
                </a:outerShdw>
              </a:effectLst>
            </a:endParaRPr>
          </a:p>
        </p:txBody>
      </p:sp>
      <p:pic>
        <p:nvPicPr>
          <p:cNvPr id="1026" name="Picture 2" descr="Sole of the foot clipart 20 free Cliparts | Download images on ...">
            <a:extLst>
              <a:ext uri="{FF2B5EF4-FFF2-40B4-BE49-F238E27FC236}">
                <a16:creationId xmlns:a16="http://schemas.microsoft.com/office/drawing/2014/main" id="{32B485B7-34F6-8C93-0045-5DB883090A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1408" y="2889290"/>
            <a:ext cx="3178175"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3A62B84D-1BA9-BC65-E80F-1DD335B2EC57}"/>
                  </a:ext>
                </a:extLst>
              </p14:cNvPr>
              <p14:cNvContentPartPr/>
              <p14:nvPr/>
            </p14:nvContentPartPr>
            <p14:xfrm>
              <a:off x="4332141" y="3310722"/>
              <a:ext cx="519840" cy="362160"/>
            </p14:xfrm>
          </p:contentPart>
        </mc:Choice>
        <mc:Fallback xmlns="">
          <p:pic>
            <p:nvPicPr>
              <p:cNvPr id="8" name="Encre 7">
                <a:extLst>
                  <a:ext uri="{FF2B5EF4-FFF2-40B4-BE49-F238E27FC236}">
                    <a16:creationId xmlns:a16="http://schemas.microsoft.com/office/drawing/2014/main" xmlns="" xmlns:p14="http://schemas.microsoft.com/office/powerpoint/2010/main" id="{3A62B84D-1BA9-BC65-E80F-1DD335B2EC57}"/>
                  </a:ext>
                </a:extLst>
              </p:cNvPr>
              <p:cNvPicPr/>
              <p:nvPr/>
            </p:nvPicPr>
            <p:blipFill>
              <a:blip r:embed="rId6" cstate="print"/>
              <a:stretch>
                <a:fillRect/>
              </a:stretch>
            </p:blipFill>
            <p:spPr>
              <a:xfrm>
                <a:off x="4323501" y="3301722"/>
                <a:ext cx="5374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Encre 9">
                <a:extLst>
                  <a:ext uri="{FF2B5EF4-FFF2-40B4-BE49-F238E27FC236}">
                    <a16:creationId xmlns:a16="http://schemas.microsoft.com/office/drawing/2014/main" id="{A6AC14B9-8637-620A-7B26-2DEA60A3A4FF}"/>
                  </a:ext>
                </a:extLst>
              </p14:cNvPr>
              <p14:cNvContentPartPr/>
              <p14:nvPr/>
            </p14:nvContentPartPr>
            <p14:xfrm>
              <a:off x="5217741" y="3311802"/>
              <a:ext cx="522360" cy="334440"/>
            </p14:xfrm>
          </p:contentPart>
        </mc:Choice>
        <mc:Fallback xmlns="">
          <p:pic>
            <p:nvPicPr>
              <p:cNvPr id="10" name="Encre 9">
                <a:extLst>
                  <a:ext uri="{FF2B5EF4-FFF2-40B4-BE49-F238E27FC236}">
                    <a16:creationId xmlns:a16="http://schemas.microsoft.com/office/drawing/2014/main" xmlns="" xmlns:p14="http://schemas.microsoft.com/office/powerpoint/2010/main" id="{A6AC14B9-8637-620A-7B26-2DEA60A3A4FF}"/>
                  </a:ext>
                </a:extLst>
              </p:cNvPr>
              <p:cNvPicPr/>
              <p:nvPr/>
            </p:nvPicPr>
            <p:blipFill>
              <a:blip r:embed="rId8" cstate="print"/>
              <a:stretch>
                <a:fillRect/>
              </a:stretch>
            </p:blipFill>
            <p:spPr>
              <a:xfrm>
                <a:off x="5208741" y="3302802"/>
                <a:ext cx="540000" cy="352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11" name="Encre 10">
                <a:extLst>
                  <a:ext uri="{FF2B5EF4-FFF2-40B4-BE49-F238E27FC236}">
                    <a16:creationId xmlns:a16="http://schemas.microsoft.com/office/drawing/2014/main" id="{0A12FE93-E761-4846-04B1-DB89EAC094EA}"/>
                  </a:ext>
                </a:extLst>
              </p14:cNvPr>
              <p14:cNvContentPartPr/>
              <p14:nvPr/>
            </p14:nvContentPartPr>
            <p14:xfrm>
              <a:off x="-663219" y="542682"/>
              <a:ext cx="360" cy="360"/>
            </p14:xfrm>
          </p:contentPart>
        </mc:Choice>
        <mc:Fallback xmlns="">
          <p:pic>
            <p:nvPicPr>
              <p:cNvPr id="11" name="Encre 10">
                <a:extLst>
                  <a:ext uri="{FF2B5EF4-FFF2-40B4-BE49-F238E27FC236}">
                    <a16:creationId xmlns:a16="http://schemas.microsoft.com/office/drawing/2014/main" xmlns="" xmlns:aink="http://schemas.microsoft.com/office/drawing/2016/ink" xmlns:p14="http://schemas.microsoft.com/office/powerpoint/2010/main" id="{0A12FE93-E761-4846-04B1-DB89EAC094EA}"/>
                  </a:ext>
                </a:extLst>
              </p:cNvPr>
              <p:cNvPicPr/>
              <p:nvPr/>
            </p:nvPicPr>
            <p:blipFill>
              <a:blip r:embed="rId10" cstate="print"/>
              <a:stretch>
                <a:fillRect/>
              </a:stretch>
            </p:blipFill>
            <p:spPr>
              <a:xfrm>
                <a:off x="-680859" y="525042"/>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C26C23BB-B0F2-5827-FB5F-7BE1186AE236}"/>
                  </a:ext>
                </a:extLst>
              </p14:cNvPr>
              <p14:cNvContentPartPr/>
              <p14:nvPr/>
            </p14:nvContentPartPr>
            <p14:xfrm>
              <a:off x="-318699" y="702162"/>
              <a:ext cx="360" cy="360"/>
            </p14:xfrm>
          </p:contentPart>
        </mc:Choice>
        <mc:Fallback xmlns="">
          <p:pic>
            <p:nvPicPr>
              <p:cNvPr id="12" name="Encre 11">
                <a:extLst>
                  <a:ext uri="{FF2B5EF4-FFF2-40B4-BE49-F238E27FC236}">
                    <a16:creationId xmlns:a16="http://schemas.microsoft.com/office/drawing/2014/main" xmlns="" xmlns:p14="http://schemas.microsoft.com/office/powerpoint/2010/main" id="{C26C23BB-B0F2-5827-FB5F-7BE1186AE236}"/>
                  </a:ext>
                </a:extLst>
              </p:cNvPr>
              <p:cNvPicPr/>
              <p:nvPr/>
            </p:nvPicPr>
            <p:blipFill>
              <a:blip r:embed="rId12" cstate="print"/>
              <a:stretch>
                <a:fillRect/>
              </a:stretch>
            </p:blipFill>
            <p:spPr>
              <a:xfrm>
                <a:off x="-327339" y="69316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Encre 12">
                <a:extLst>
                  <a:ext uri="{FF2B5EF4-FFF2-40B4-BE49-F238E27FC236}">
                    <a16:creationId xmlns:a16="http://schemas.microsoft.com/office/drawing/2014/main" id="{0ED552DE-C608-83E6-5F67-ACD1D93D11F5}"/>
                  </a:ext>
                </a:extLst>
              </p14:cNvPr>
              <p14:cNvContentPartPr/>
              <p14:nvPr/>
            </p14:nvContentPartPr>
            <p14:xfrm>
              <a:off x="-1126899" y="251442"/>
              <a:ext cx="360" cy="360"/>
            </p14:xfrm>
          </p:contentPart>
        </mc:Choice>
        <mc:Fallback xmlns="">
          <p:pic>
            <p:nvPicPr>
              <p:cNvPr id="13" name="Encre 12">
                <a:extLst>
                  <a:ext uri="{FF2B5EF4-FFF2-40B4-BE49-F238E27FC236}">
                    <a16:creationId xmlns:a16="http://schemas.microsoft.com/office/drawing/2014/main" xmlns="" xmlns:p14="http://schemas.microsoft.com/office/powerpoint/2010/main" id="{0ED552DE-C608-83E6-5F67-ACD1D93D11F5}"/>
                  </a:ext>
                </a:extLst>
              </p:cNvPr>
              <p:cNvPicPr/>
              <p:nvPr/>
            </p:nvPicPr>
            <p:blipFill>
              <a:blip r:embed="rId12" cstate="print"/>
              <a:stretch>
                <a:fillRect/>
              </a:stretch>
            </p:blipFill>
            <p:spPr>
              <a:xfrm>
                <a:off x="-1135899" y="242442"/>
                <a:ext cx="18000" cy="1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14" name="Encre 13">
                <a:extLst>
                  <a:ext uri="{FF2B5EF4-FFF2-40B4-BE49-F238E27FC236}">
                    <a16:creationId xmlns:a16="http://schemas.microsoft.com/office/drawing/2014/main" id="{57388202-A242-058C-5156-9808F28B5A95}"/>
                  </a:ext>
                </a:extLst>
              </p14:cNvPr>
              <p14:cNvContentPartPr/>
              <p14:nvPr/>
            </p14:nvContentPartPr>
            <p14:xfrm>
              <a:off x="2424861" y="1245402"/>
              <a:ext cx="360" cy="360"/>
            </p14:xfrm>
          </p:contentPart>
        </mc:Choice>
        <mc:Fallback xmlns="">
          <p:pic>
            <p:nvPicPr>
              <p:cNvPr id="14" name="Encre 13">
                <a:extLst>
                  <a:ext uri="{FF2B5EF4-FFF2-40B4-BE49-F238E27FC236}">
                    <a16:creationId xmlns:a16="http://schemas.microsoft.com/office/drawing/2014/main" xmlns="" xmlns:aink="http://schemas.microsoft.com/office/drawing/2016/ink" xmlns:p14="http://schemas.microsoft.com/office/powerpoint/2010/main" id="{57388202-A242-058C-5156-9808F28B5A95}"/>
                  </a:ext>
                </a:extLst>
              </p:cNvPr>
              <p:cNvPicPr/>
              <p:nvPr/>
            </p:nvPicPr>
            <p:blipFill>
              <a:blip r:embed="rId15" cstate="print"/>
              <a:stretch>
                <a:fillRect/>
              </a:stretch>
            </p:blipFill>
            <p:spPr>
              <a:xfrm>
                <a:off x="2415861" y="1191762"/>
                <a:ext cx="18000" cy="108000"/>
              </a:xfrm>
              <a:prstGeom prst="rect">
                <a:avLst/>
              </a:prstGeom>
            </p:spPr>
          </p:pic>
        </mc:Fallback>
      </mc:AlternateContent>
    </p:spTree>
    <p:extLst>
      <p:ext uri="{BB962C8B-B14F-4D97-AF65-F5344CB8AC3E}">
        <p14:creationId xmlns:p14="http://schemas.microsoft.com/office/powerpoint/2010/main" val="1974319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2998AD-60EC-55AE-4C3C-7EFFF1CD34D4}"/>
              </a:ext>
            </a:extLst>
          </p:cNvPr>
          <p:cNvSpPr>
            <a:spLocks noGrp="1"/>
          </p:cNvSpPr>
          <p:nvPr>
            <p:ph type="title"/>
          </p:nvPr>
        </p:nvSpPr>
        <p:spPr/>
        <p:txBody>
          <a:bodyPr/>
          <a:lstStyle/>
          <a:p>
            <a:pPr algn="ctr"/>
            <a:r>
              <a:rPr lang="fr-CA" dirty="0">
                <a:highlight>
                  <a:srgbClr val="231F20"/>
                </a:highlight>
                <a:latin typeface="Impact" panose="020B0806030902050204" pitchFamily="34" charset="0"/>
              </a:rPr>
              <a:t>Prévention des blessures</a:t>
            </a:r>
          </a:p>
        </p:txBody>
      </p:sp>
      <p:sp>
        <p:nvSpPr>
          <p:cNvPr id="3" name="Espace réservé du contenu 2">
            <a:extLst>
              <a:ext uri="{FF2B5EF4-FFF2-40B4-BE49-F238E27FC236}">
                <a16:creationId xmlns:a16="http://schemas.microsoft.com/office/drawing/2014/main" id="{20A3BD31-8DBF-8902-1A0C-979E803BDF89}"/>
              </a:ext>
            </a:extLst>
          </p:cNvPr>
          <p:cNvSpPr>
            <a:spLocks noGrp="1"/>
          </p:cNvSpPr>
          <p:nvPr>
            <p:ph idx="1"/>
          </p:nvPr>
        </p:nvSpPr>
        <p:spPr>
          <a:xfrm>
            <a:off x="1143000" y="2322443"/>
            <a:ext cx="9872871" cy="4038600"/>
          </a:xfrm>
        </p:spPr>
        <p:txBody>
          <a:bodyPr>
            <a:normAutofit/>
          </a:bodyPr>
          <a:lstStyle/>
          <a:p>
            <a:pPr marL="45720" indent="0">
              <a:buNone/>
            </a:pPr>
            <a:r>
              <a:rPr lang="fr-CA" b="1"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1- Échauffement </a:t>
            </a:r>
          </a:p>
          <a:p>
            <a:pPr marL="45720" indent="0">
              <a:buNone/>
            </a:pPr>
            <a:r>
              <a:rPr lang="fr-CA" b="1"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2- Récupération</a:t>
            </a:r>
          </a:p>
          <a:p>
            <a:pPr>
              <a:buFont typeface="Arial" panose="020B0604020202020204" pitchFamily="34" charset="0"/>
              <a:buChar char="•"/>
            </a:pP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Surentraînement (courbe de stress mécanique)</a:t>
            </a:r>
          </a:p>
          <a:p>
            <a:pPr>
              <a:buFont typeface="Arial" panose="020B0604020202020204" pitchFamily="34" charset="0"/>
              <a:buChar char="•"/>
            </a:pP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Récupération passive </a:t>
            </a:r>
          </a:p>
          <a:p>
            <a:pPr>
              <a:buFont typeface="Arial" panose="020B0604020202020204" pitchFamily="34" charset="0"/>
              <a:buChar char="•"/>
            </a:pP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Alimentation</a:t>
            </a:r>
          </a:p>
          <a:p>
            <a:pPr>
              <a:buFont typeface="Arial" panose="020B0604020202020204" pitchFamily="34" charset="0"/>
              <a:buChar char="•"/>
            </a:pP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Hydratation </a:t>
            </a:r>
          </a:p>
          <a:p>
            <a:pPr>
              <a:buFont typeface="Arial" panose="020B0604020202020204" pitchFamily="34" charset="0"/>
              <a:buChar char="•"/>
            </a:pP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Récupération active</a:t>
            </a:r>
          </a:p>
          <a:p>
            <a:pPr>
              <a:buFont typeface="Arial" panose="020B0604020202020204" pitchFamily="34" charset="0"/>
              <a:buChar char="•"/>
            </a:pPr>
            <a:r>
              <a:rPr lang="fr-CA" b="1"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3- Positionnement/ajustement adéquat du vélo </a:t>
            </a:r>
          </a:p>
        </p:txBody>
      </p:sp>
      <p:grpSp>
        <p:nvGrpSpPr>
          <p:cNvPr id="6" name="Groupe 5">
            <a:extLst>
              <a:ext uri="{FF2B5EF4-FFF2-40B4-BE49-F238E27FC236}">
                <a16:creationId xmlns:a16="http://schemas.microsoft.com/office/drawing/2014/main" id="{23FB12DB-0558-6550-ADB0-1C770F59D258}"/>
              </a:ext>
            </a:extLst>
          </p:cNvPr>
          <p:cNvGrpSpPr/>
          <p:nvPr/>
        </p:nvGrpSpPr>
        <p:grpSpPr>
          <a:xfrm>
            <a:off x="1841661" y="1232082"/>
            <a:ext cx="360" cy="360"/>
            <a:chOff x="1841661" y="1232082"/>
            <a:chExt cx="360" cy="3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4" name="Encre 3">
                  <a:extLst>
                    <a:ext uri="{FF2B5EF4-FFF2-40B4-BE49-F238E27FC236}">
                      <a16:creationId xmlns:a16="http://schemas.microsoft.com/office/drawing/2014/main" id="{BE1A5A7B-91E7-8A7F-A74A-40C85D97F66F}"/>
                    </a:ext>
                  </a:extLst>
                </p14:cNvPr>
                <p14:cNvContentPartPr/>
                <p14:nvPr/>
              </p14:nvContentPartPr>
              <p14:xfrm>
                <a:off x="1841661" y="1232082"/>
                <a:ext cx="360" cy="360"/>
              </p14:xfrm>
            </p:contentPart>
          </mc:Choice>
          <mc:Fallback xmlns="">
            <p:pic>
              <p:nvPicPr>
                <p:cNvPr id="4" name="Encre 3">
                  <a:extLst>
                    <a:ext uri="{FF2B5EF4-FFF2-40B4-BE49-F238E27FC236}">
                      <a16:creationId xmlns:a16="http://schemas.microsoft.com/office/drawing/2014/main" xmlns="" xmlns:aink="http://schemas.microsoft.com/office/drawing/2016/ink" xmlns:p14="http://schemas.microsoft.com/office/powerpoint/2010/main" id="{BE1A5A7B-91E7-8A7F-A74A-40C85D97F66F}"/>
                    </a:ext>
                  </a:extLst>
                </p:cNvPr>
                <p:cNvPicPr/>
                <p:nvPr/>
              </p:nvPicPr>
              <p:blipFill>
                <a:blip r:embed="rId3" cstate="print"/>
                <a:stretch>
                  <a:fillRect/>
                </a:stretch>
              </p:blipFill>
              <p:spPr>
                <a:xfrm>
                  <a:off x="1833021" y="1178082"/>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5" name="Encre 4">
                  <a:extLst>
                    <a:ext uri="{FF2B5EF4-FFF2-40B4-BE49-F238E27FC236}">
                      <a16:creationId xmlns:a16="http://schemas.microsoft.com/office/drawing/2014/main" id="{788EEB05-29D2-6BC6-948B-4F00CA3E3AE6}"/>
                    </a:ext>
                  </a:extLst>
                </p14:cNvPr>
                <p14:cNvContentPartPr/>
                <p14:nvPr/>
              </p14:nvContentPartPr>
              <p14:xfrm>
                <a:off x="1841661" y="1232082"/>
                <a:ext cx="360" cy="360"/>
              </p14:xfrm>
            </p:contentPart>
          </mc:Choice>
          <mc:Fallback xmlns="">
            <p:pic>
              <p:nvPicPr>
                <p:cNvPr id="5" name="Encre 4">
                  <a:extLst>
                    <a:ext uri="{FF2B5EF4-FFF2-40B4-BE49-F238E27FC236}">
                      <a16:creationId xmlns:a16="http://schemas.microsoft.com/office/drawing/2014/main" xmlns="" xmlns:aink="http://schemas.microsoft.com/office/drawing/2016/ink" xmlns:p14="http://schemas.microsoft.com/office/powerpoint/2010/main" id="{788EEB05-29D2-6BC6-948B-4F00CA3E3AE6}"/>
                    </a:ext>
                  </a:extLst>
                </p:cNvPr>
                <p:cNvPicPr/>
                <p:nvPr/>
              </p:nvPicPr>
              <p:blipFill>
                <a:blip r:embed="rId3" cstate="print"/>
                <a:stretch>
                  <a:fillRect/>
                </a:stretch>
              </p:blipFill>
              <p:spPr>
                <a:xfrm>
                  <a:off x="1833021" y="1178082"/>
                  <a:ext cx="18000" cy="108000"/>
                </a:xfrm>
                <a:prstGeom prst="rect">
                  <a:avLst/>
                </a:prstGeom>
              </p:spPr>
            </p:pic>
          </mc:Fallback>
        </mc:AlternateContent>
      </p:grpSp>
      <p:pic>
        <p:nvPicPr>
          <p:cNvPr id="2052" name="Picture 4" descr="Free Clip Art Check Mark - ClipArt Best">
            <a:extLst>
              <a:ext uri="{FF2B5EF4-FFF2-40B4-BE49-F238E27FC236}">
                <a16:creationId xmlns:a16="http://schemas.microsoft.com/office/drawing/2014/main" id="{F06DE018-0230-AD90-E2D0-5F42F229C06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174" y="5526157"/>
            <a:ext cx="488122" cy="450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63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8E06CA-9C20-9E55-8944-2F05E1F0A8E7}"/>
              </a:ext>
            </a:extLst>
          </p:cNvPr>
          <p:cNvSpPr>
            <a:spLocks noGrp="1"/>
          </p:cNvSpPr>
          <p:nvPr>
            <p:ph type="title"/>
          </p:nvPr>
        </p:nvSpPr>
        <p:spPr>
          <a:solidFill>
            <a:srgbClr val="60BD21"/>
          </a:solidFill>
        </p:spPr>
        <p:txBody>
          <a:bodyPr/>
          <a:lstStyle/>
          <a:p>
            <a:pPr algn="ctr"/>
            <a:r>
              <a:rPr lang="fr-CA" dirty="0">
                <a:solidFill>
                  <a:srgbClr val="231F20"/>
                </a:solidFill>
                <a:latin typeface="Impact" panose="020B0806030902050204" pitchFamily="34" charset="0"/>
              </a:rPr>
              <a:t>1. Échauffement</a:t>
            </a:r>
            <a:r>
              <a:rPr lang="fr-CA" u="sng" dirty="0">
                <a:latin typeface="Impact" panose="020B0806030902050204" pitchFamily="34" charset="0"/>
              </a:rPr>
              <a:t> </a:t>
            </a:r>
          </a:p>
        </p:txBody>
      </p:sp>
      <p:sp>
        <p:nvSpPr>
          <p:cNvPr id="3" name="Espace réservé du contenu 2">
            <a:extLst>
              <a:ext uri="{FF2B5EF4-FFF2-40B4-BE49-F238E27FC236}">
                <a16:creationId xmlns:a16="http://schemas.microsoft.com/office/drawing/2014/main" id="{B5242DE7-D70E-8679-3A7C-47008C736FA2}"/>
              </a:ext>
            </a:extLst>
          </p:cNvPr>
          <p:cNvSpPr>
            <a:spLocks noGrp="1"/>
          </p:cNvSpPr>
          <p:nvPr>
            <p:ph idx="1"/>
          </p:nvPr>
        </p:nvSpPr>
        <p:spPr>
          <a:xfrm>
            <a:off x="1143001" y="1566903"/>
            <a:ext cx="9875520" cy="593035"/>
          </a:xfrm>
        </p:spPr>
        <p:txBody>
          <a:bodyPr/>
          <a:lstStyle/>
          <a:p>
            <a:pPr marL="45720" indent="0" algn="ctr">
              <a:buNone/>
            </a:pP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Il permet au corps de bien se préparer à l’activité physique</a:t>
            </a:r>
          </a:p>
          <a:p>
            <a:pPr marL="45720" indent="0" algn="ctr">
              <a:buNone/>
            </a:pPr>
            <a:endParaRPr lang="fr-CA" dirty="0"/>
          </a:p>
        </p:txBody>
      </p:sp>
      <p:graphicFrame>
        <p:nvGraphicFramePr>
          <p:cNvPr id="4" name="Tableau 3">
            <a:extLst>
              <a:ext uri="{FF2B5EF4-FFF2-40B4-BE49-F238E27FC236}">
                <a16:creationId xmlns:a16="http://schemas.microsoft.com/office/drawing/2014/main" id="{0BA98383-6F4B-42DA-A70E-76E5A89A1A62}"/>
              </a:ext>
            </a:extLst>
          </p:cNvPr>
          <p:cNvGraphicFramePr>
            <a:graphicFrameLocks noGrp="1"/>
          </p:cNvGraphicFramePr>
          <p:nvPr>
            <p:extLst>
              <p:ext uri="{D42A27DB-BD31-4B8C-83A1-F6EECF244321}">
                <p14:modId xmlns:p14="http://schemas.microsoft.com/office/powerpoint/2010/main" val="495245090"/>
              </p:ext>
            </p:extLst>
          </p:nvPr>
        </p:nvGraphicFramePr>
        <p:xfrm>
          <a:off x="596348" y="2284121"/>
          <a:ext cx="10999304" cy="3964279"/>
        </p:xfrm>
        <a:graphic>
          <a:graphicData uri="http://schemas.openxmlformats.org/drawingml/2006/table">
            <a:tbl>
              <a:tblPr firstRow="1" bandRow="1">
                <a:tableStyleId>{5C22544A-7EE6-4342-B048-85BDC9FD1C3A}</a:tableStyleId>
              </a:tblPr>
              <a:tblGrid>
                <a:gridCol w="5499652">
                  <a:extLst>
                    <a:ext uri="{9D8B030D-6E8A-4147-A177-3AD203B41FA5}">
                      <a16:colId xmlns:a16="http://schemas.microsoft.com/office/drawing/2014/main" val="552574400"/>
                    </a:ext>
                  </a:extLst>
                </a:gridCol>
                <a:gridCol w="5499652">
                  <a:extLst>
                    <a:ext uri="{9D8B030D-6E8A-4147-A177-3AD203B41FA5}">
                      <a16:colId xmlns:a16="http://schemas.microsoft.com/office/drawing/2014/main" val="2791120292"/>
                    </a:ext>
                  </a:extLst>
                </a:gridCol>
              </a:tblGrid>
              <a:tr h="506797">
                <a:tc>
                  <a:txBody>
                    <a:bodyPr/>
                    <a:lstStyle/>
                    <a:p>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Améliorer les performances</a:t>
                      </a:r>
                    </a:p>
                  </a:txBody>
                  <a:tcPr/>
                </a:tc>
                <a:tc>
                  <a:txBody>
                    <a:bodyPr/>
                    <a:lstStyle/>
                    <a:p>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 les risques de blessures</a:t>
                      </a:r>
                    </a:p>
                  </a:txBody>
                  <a:tcPr/>
                </a:tc>
                <a:extLst>
                  <a:ext uri="{0D108BD9-81ED-4DB2-BD59-A6C34878D82A}">
                    <a16:rowId xmlns:a16="http://schemas.microsoft.com/office/drawing/2014/main" val="773592086"/>
                  </a:ext>
                </a:extLst>
              </a:tr>
              <a:tr h="1013594">
                <a:tc>
                  <a:txBody>
                    <a:bodyPr/>
                    <a:lstStyle/>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 force/endurance/puissance</a:t>
                      </a:r>
                    </a:p>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txBody>
                  <a:tcPr/>
                </a:tc>
                <a:tc>
                  <a:txBody>
                    <a:bodyPr/>
                    <a:lstStyle/>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Lubrifie les articulations</a:t>
                      </a:r>
                    </a:p>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1059576558"/>
                  </a:ext>
                </a:extLst>
              </a:tr>
              <a:tr h="1621750">
                <a:tc>
                  <a:txBody>
                    <a:bodyPr/>
                    <a:lstStyle/>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Améliore le temps de réaction</a:t>
                      </a:r>
                    </a:p>
                  </a:txBody>
                  <a:tcPr/>
                </a:tc>
                <a:tc>
                  <a:txBody>
                    <a:bodyPr/>
                    <a:lstStyle/>
                    <a:p>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Chaînes musculaires/ tendineuses + efficaces</a:t>
                      </a:r>
                    </a:p>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sym typeface="Wingdings" panose="05000000000000000000" pitchFamily="2" charset="2"/>
                        </a:rPr>
                        <a:t> Elles sont</a:t>
                      </a:r>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 bien préparées, échauffées pour l’effort qui suit</a:t>
                      </a:r>
                    </a:p>
                  </a:txBody>
                  <a:tcPr/>
                </a:tc>
                <a:extLst>
                  <a:ext uri="{0D108BD9-81ED-4DB2-BD59-A6C34878D82A}">
                    <a16:rowId xmlns:a16="http://schemas.microsoft.com/office/drawing/2014/main" val="1147742362"/>
                  </a:ext>
                </a:extLst>
              </a:tr>
              <a:tr h="411069">
                <a:tc>
                  <a:txBody>
                    <a:bodyPr/>
                    <a:lstStyle/>
                    <a:p>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Améliore la coordination &amp; l’équilibre</a:t>
                      </a:r>
                    </a:p>
                  </a:txBody>
                  <a:tcPr/>
                </a:tc>
                <a:tc>
                  <a:txBody>
                    <a:bodyPr/>
                    <a:lstStyle/>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2231925832"/>
                  </a:ext>
                </a:extLst>
              </a:tr>
              <a:tr h="411069">
                <a:tc>
                  <a:txBody>
                    <a:bodyPr/>
                    <a:lstStyle/>
                    <a:p>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 concentration</a:t>
                      </a:r>
                    </a:p>
                  </a:txBody>
                  <a:tcPr/>
                </a:tc>
                <a:tc>
                  <a:txBody>
                    <a:bodyPr/>
                    <a:lstStyle/>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912827216"/>
                  </a:ext>
                </a:extLst>
              </a:tr>
            </a:tbl>
          </a:graphicData>
        </a:graphic>
      </p:graphicFrame>
    </p:spTree>
    <p:extLst>
      <p:ext uri="{BB962C8B-B14F-4D97-AF65-F5344CB8AC3E}">
        <p14:creationId xmlns:p14="http://schemas.microsoft.com/office/powerpoint/2010/main" val="3166183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F33A28-8FFC-6DA2-90EF-C7420B24E1FE}"/>
              </a:ext>
            </a:extLst>
          </p:cNvPr>
          <p:cNvSpPr>
            <a:spLocks noGrp="1"/>
          </p:cNvSpPr>
          <p:nvPr>
            <p:ph type="title"/>
          </p:nvPr>
        </p:nvSpPr>
        <p:spPr>
          <a:xfrm>
            <a:off x="1158240" y="2531166"/>
            <a:ext cx="9875520" cy="1356360"/>
          </a:xfrm>
          <a:solidFill>
            <a:srgbClr val="60BD21"/>
          </a:solidFill>
          <a:ln>
            <a:solidFill>
              <a:schemeClr val="accent1"/>
            </a:solidFill>
          </a:ln>
        </p:spPr>
        <p:txBody>
          <a:bodyPr>
            <a:normAutofit fontScale="90000"/>
          </a:bodyPr>
          <a:lstStyle/>
          <a:p>
            <a:pPr algn="ctr"/>
            <a:br>
              <a:rPr lang="fr-CA" dirty="0">
                <a:solidFill>
                  <a:srgbClr val="231F20"/>
                </a:solidFill>
                <a:effectLst>
                  <a:outerShdw blurRad="38100" dist="38100" dir="2700000" algn="tl">
                    <a:srgbClr val="000000">
                      <a:alpha val="43137"/>
                    </a:srgbClr>
                  </a:outerShdw>
                </a:effectLst>
                <a:latin typeface="Impact" panose="020B0806030902050204" pitchFamily="34" charset="0"/>
              </a:rPr>
            </a:br>
            <a:r>
              <a:rPr lang="fr-CA" dirty="0">
                <a:solidFill>
                  <a:srgbClr val="231F20"/>
                </a:solidFill>
                <a:effectLst>
                  <a:outerShdw blurRad="38100" dist="38100" dir="2700000" algn="tl">
                    <a:srgbClr val="000000">
                      <a:alpha val="43137"/>
                    </a:srgbClr>
                  </a:outerShdw>
                </a:effectLst>
                <a:latin typeface="Impact" panose="020B0806030902050204" pitchFamily="34" charset="0"/>
              </a:rPr>
              <a:t>2. Récupération </a:t>
            </a:r>
            <a:br>
              <a:rPr lang="fr-CA" dirty="0">
                <a:solidFill>
                  <a:srgbClr val="231F20"/>
                </a:solidFill>
                <a:effectLst>
                  <a:outerShdw blurRad="38100" dist="38100" dir="2700000" algn="tl">
                    <a:srgbClr val="000000">
                      <a:alpha val="43137"/>
                    </a:srgbClr>
                  </a:outerShdw>
                </a:effectLst>
                <a:latin typeface="Impact" panose="020B0806030902050204" pitchFamily="34" charset="0"/>
              </a:rPr>
            </a:br>
            <a:endParaRPr lang="fr-CA" dirty="0">
              <a:solidFill>
                <a:srgbClr val="231F20"/>
              </a:solidFill>
              <a:effectLst>
                <a:outerShdw blurRad="38100" dist="38100" dir="2700000" algn="tl">
                  <a:srgbClr val="000000">
                    <a:alpha val="43137"/>
                  </a:srgbClr>
                </a:outerShdw>
              </a:effectLst>
              <a:latin typeface="Impact" panose="020B0806030902050204" pitchFamily="34" charset="0"/>
            </a:endParaRPr>
          </a:p>
        </p:txBody>
      </p:sp>
      <p:sp>
        <p:nvSpPr>
          <p:cNvPr id="4" name="ZoneTexte 3">
            <a:extLst>
              <a:ext uri="{FF2B5EF4-FFF2-40B4-BE49-F238E27FC236}">
                <a16:creationId xmlns:a16="http://schemas.microsoft.com/office/drawing/2014/main" id="{180E044F-0D5C-8747-5060-BDB9A1DEDC9C}"/>
              </a:ext>
            </a:extLst>
          </p:cNvPr>
          <p:cNvSpPr txBox="1"/>
          <p:nvPr/>
        </p:nvSpPr>
        <p:spPr>
          <a:xfrm>
            <a:off x="4042084" y="961057"/>
            <a:ext cx="3496470" cy="523220"/>
          </a:xfrm>
          <a:prstGeom prst="rect">
            <a:avLst/>
          </a:prstGeom>
          <a:noFill/>
        </p:spPr>
        <p:txBody>
          <a:bodyPr wrap="none" rtlCol="0">
            <a:spAutoFit/>
          </a:bodyPr>
          <a:lstStyle/>
          <a:p>
            <a:r>
              <a:rPr lang="fr-CA" sz="28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Surentraînement? </a:t>
            </a:r>
          </a:p>
        </p:txBody>
      </p:sp>
      <p:sp>
        <p:nvSpPr>
          <p:cNvPr id="5" name="ZoneTexte 4">
            <a:extLst>
              <a:ext uri="{FF2B5EF4-FFF2-40B4-BE49-F238E27FC236}">
                <a16:creationId xmlns:a16="http://schemas.microsoft.com/office/drawing/2014/main" id="{D9F2CDD8-AE34-ADEB-CEDC-0F2C9C6C1F5D}"/>
              </a:ext>
            </a:extLst>
          </p:cNvPr>
          <p:cNvSpPr txBox="1"/>
          <p:nvPr/>
        </p:nvSpPr>
        <p:spPr>
          <a:xfrm rot="249751">
            <a:off x="3800626" y="5655867"/>
            <a:ext cx="5599044" cy="461665"/>
          </a:xfrm>
          <a:prstGeom prst="rect">
            <a:avLst/>
          </a:prstGeom>
          <a:noFill/>
        </p:spPr>
        <p:txBody>
          <a:bodyPr wrap="square" rtlCol="0">
            <a:spAutoFit/>
          </a:bodyPr>
          <a:lstStyle/>
          <a:p>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Courbe de stress mécanique?</a:t>
            </a:r>
          </a:p>
        </p:txBody>
      </p:sp>
      <p:sp>
        <p:nvSpPr>
          <p:cNvPr id="6" name="ZoneTexte 5">
            <a:extLst>
              <a:ext uri="{FF2B5EF4-FFF2-40B4-BE49-F238E27FC236}">
                <a16:creationId xmlns:a16="http://schemas.microsoft.com/office/drawing/2014/main" id="{A186B338-A9D9-C402-E618-6129E1A7504B}"/>
              </a:ext>
            </a:extLst>
          </p:cNvPr>
          <p:cNvSpPr txBox="1"/>
          <p:nvPr/>
        </p:nvSpPr>
        <p:spPr>
          <a:xfrm rot="20621209">
            <a:off x="1128644" y="4431228"/>
            <a:ext cx="4691270" cy="461665"/>
          </a:xfrm>
          <a:prstGeom prst="rect">
            <a:avLst/>
          </a:prstGeom>
          <a:noFill/>
        </p:spPr>
        <p:txBody>
          <a:bodyPr wrap="square" rtlCol="0">
            <a:spAutoFit/>
          </a:bodyPr>
          <a:lstStyle/>
          <a:p>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Récupération passive?</a:t>
            </a:r>
          </a:p>
        </p:txBody>
      </p:sp>
      <p:sp>
        <p:nvSpPr>
          <p:cNvPr id="7" name="ZoneTexte 6">
            <a:extLst>
              <a:ext uri="{FF2B5EF4-FFF2-40B4-BE49-F238E27FC236}">
                <a16:creationId xmlns:a16="http://schemas.microsoft.com/office/drawing/2014/main" id="{A488FCC0-3547-0D65-5848-D96BF34A49EF}"/>
              </a:ext>
            </a:extLst>
          </p:cNvPr>
          <p:cNvSpPr txBox="1"/>
          <p:nvPr/>
        </p:nvSpPr>
        <p:spPr>
          <a:xfrm rot="428716">
            <a:off x="7885740" y="4745250"/>
            <a:ext cx="4161183" cy="461665"/>
          </a:xfrm>
          <a:prstGeom prst="rect">
            <a:avLst/>
          </a:prstGeom>
          <a:noFill/>
        </p:spPr>
        <p:txBody>
          <a:bodyPr wrap="square" rtlCol="0">
            <a:spAutoFit/>
          </a:bodyPr>
          <a:lstStyle/>
          <a:p>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Récupération active?</a:t>
            </a:r>
          </a:p>
        </p:txBody>
      </p:sp>
      <p:sp>
        <p:nvSpPr>
          <p:cNvPr id="8" name="ZoneTexte 7">
            <a:extLst>
              <a:ext uri="{FF2B5EF4-FFF2-40B4-BE49-F238E27FC236}">
                <a16:creationId xmlns:a16="http://schemas.microsoft.com/office/drawing/2014/main" id="{46F76E15-613D-0BEA-4E8A-C1531438D949}"/>
              </a:ext>
            </a:extLst>
          </p:cNvPr>
          <p:cNvSpPr txBox="1"/>
          <p:nvPr/>
        </p:nvSpPr>
        <p:spPr>
          <a:xfrm rot="949114">
            <a:off x="9021266" y="1418178"/>
            <a:ext cx="3869635" cy="584775"/>
          </a:xfrm>
          <a:prstGeom prst="rect">
            <a:avLst/>
          </a:prstGeom>
          <a:noFill/>
        </p:spPr>
        <p:txBody>
          <a:bodyPr wrap="square" rtlCol="0">
            <a:spAutoFit/>
          </a:bodyPr>
          <a:lstStyle/>
          <a:p>
            <a:r>
              <a:rPr lang="fr-CA" sz="32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Sommeil?</a:t>
            </a:r>
          </a:p>
        </p:txBody>
      </p:sp>
      <p:sp>
        <p:nvSpPr>
          <p:cNvPr id="9" name="ZoneTexte 8">
            <a:extLst>
              <a:ext uri="{FF2B5EF4-FFF2-40B4-BE49-F238E27FC236}">
                <a16:creationId xmlns:a16="http://schemas.microsoft.com/office/drawing/2014/main" id="{286F0CBE-C211-944C-31CA-7D0C7C9E8756}"/>
              </a:ext>
            </a:extLst>
          </p:cNvPr>
          <p:cNvSpPr txBox="1"/>
          <p:nvPr/>
        </p:nvSpPr>
        <p:spPr>
          <a:xfrm rot="20963904">
            <a:off x="463826" y="1872834"/>
            <a:ext cx="2676940" cy="461665"/>
          </a:xfrm>
          <a:prstGeom prst="rect">
            <a:avLst/>
          </a:prstGeom>
          <a:noFill/>
        </p:spPr>
        <p:txBody>
          <a:bodyPr wrap="square" rtlCol="0">
            <a:spAutoFit/>
          </a:bodyPr>
          <a:lstStyle/>
          <a:p>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Alimentation?</a:t>
            </a:r>
          </a:p>
        </p:txBody>
      </p:sp>
      <p:sp>
        <p:nvSpPr>
          <p:cNvPr id="10" name="ZoneTexte 9">
            <a:extLst>
              <a:ext uri="{FF2B5EF4-FFF2-40B4-BE49-F238E27FC236}">
                <a16:creationId xmlns:a16="http://schemas.microsoft.com/office/drawing/2014/main" id="{4A9318A9-0B9D-45C6-2542-56A5716AEB65}"/>
              </a:ext>
            </a:extLst>
          </p:cNvPr>
          <p:cNvSpPr txBox="1"/>
          <p:nvPr/>
        </p:nvSpPr>
        <p:spPr>
          <a:xfrm rot="20958577">
            <a:off x="397268" y="1350620"/>
            <a:ext cx="3061253" cy="461665"/>
          </a:xfrm>
          <a:prstGeom prst="rect">
            <a:avLst/>
          </a:prstGeom>
          <a:noFill/>
        </p:spPr>
        <p:txBody>
          <a:bodyPr wrap="square" rtlCol="0">
            <a:spAutoFit/>
          </a:bodyPr>
          <a:lstStyle/>
          <a:p>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Hydratation?</a:t>
            </a:r>
          </a:p>
        </p:txBody>
      </p:sp>
    </p:spTree>
    <p:extLst>
      <p:ext uri="{BB962C8B-B14F-4D97-AF65-F5344CB8AC3E}">
        <p14:creationId xmlns:p14="http://schemas.microsoft.com/office/powerpoint/2010/main" val="82575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A2AEB2-92DE-8BF3-C72B-F73FAD191074}"/>
              </a:ext>
            </a:extLst>
          </p:cNvPr>
          <p:cNvSpPr>
            <a:spLocks noGrp="1"/>
          </p:cNvSpPr>
          <p:nvPr>
            <p:ph type="title"/>
          </p:nvPr>
        </p:nvSpPr>
        <p:spPr/>
        <p:txBody>
          <a:bodyPr/>
          <a:lstStyle/>
          <a:p>
            <a:r>
              <a:rPr lang="fr-CA" dirty="0">
                <a:latin typeface="Impact" panose="020B0806030902050204" pitchFamily="34" charset="0"/>
              </a:rPr>
              <a:t>Qu’est-ce que le surentraînement?</a:t>
            </a:r>
          </a:p>
        </p:txBody>
      </p:sp>
      <p:sp>
        <p:nvSpPr>
          <p:cNvPr id="3" name="Espace réservé du contenu 2">
            <a:extLst>
              <a:ext uri="{FF2B5EF4-FFF2-40B4-BE49-F238E27FC236}">
                <a16:creationId xmlns:a16="http://schemas.microsoft.com/office/drawing/2014/main" id="{5700A2FA-3415-3123-6A3F-AF69A97A44DD}"/>
              </a:ext>
            </a:extLst>
          </p:cNvPr>
          <p:cNvSpPr>
            <a:spLocks noGrp="1"/>
          </p:cNvSpPr>
          <p:nvPr>
            <p:ph idx="1"/>
          </p:nvPr>
        </p:nvSpPr>
        <p:spPr>
          <a:xfrm>
            <a:off x="357810" y="2057400"/>
            <a:ext cx="11436626" cy="4038600"/>
          </a:xfrm>
        </p:spPr>
        <p:txBody>
          <a:bodyPr/>
          <a:lstStyle/>
          <a:p>
            <a:pPr marL="45720" indent="0" algn="ctr">
              <a:buNone/>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C’est le fait d’aller au-delà de ses capacités physiques d’assimilation de l’entraînement, au point de n’être plus performant ». </a:t>
            </a:r>
          </a:p>
          <a:p>
            <a:pPr marL="45720" indent="0">
              <a:buNone/>
            </a:pPr>
            <a:endPar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endPar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Il amène une ↓ performance. </a:t>
            </a:r>
          </a:p>
          <a:p>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Il est pourvoyeur de blessures. </a:t>
            </a:r>
            <a:endPar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sym typeface="Wingdings" panose="05000000000000000000" pitchFamily="2" charset="2"/>
            </a:endParaRPr>
          </a:p>
          <a:p>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sym typeface="Wingdings" panose="05000000000000000000" pitchFamily="2" charset="2"/>
              </a:rPr>
              <a:t>Il peut mener à la dépression.</a:t>
            </a:r>
            <a:endParaRPr lang="fr-CA" dirty="0"/>
          </a:p>
        </p:txBody>
      </p:sp>
    </p:spTree>
    <p:extLst>
      <p:ext uri="{BB962C8B-B14F-4D97-AF65-F5344CB8AC3E}">
        <p14:creationId xmlns:p14="http://schemas.microsoft.com/office/powerpoint/2010/main" val="182218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53DD107C-B85B-F042-493C-5D19BFD71415}"/>
              </a:ext>
            </a:extLst>
          </p:cNvPr>
          <p:cNvPicPr>
            <a:picLocks noGrp="1" noChangeAspect="1"/>
          </p:cNvPicPr>
          <p:nvPr>
            <p:ph idx="1"/>
          </p:nvPr>
        </p:nvPicPr>
        <p:blipFill>
          <a:blip r:embed="rId2" cstate="print"/>
          <a:stretch>
            <a:fillRect/>
          </a:stretch>
        </p:blipFill>
        <p:spPr>
          <a:xfrm>
            <a:off x="250622" y="770039"/>
            <a:ext cx="8626062" cy="5317922"/>
          </a:xfrm>
        </p:spPr>
      </p:pic>
      <p:sp>
        <p:nvSpPr>
          <p:cNvPr id="2" name="Titre 1">
            <a:extLst>
              <a:ext uri="{FF2B5EF4-FFF2-40B4-BE49-F238E27FC236}">
                <a16:creationId xmlns:a16="http://schemas.microsoft.com/office/drawing/2014/main" id="{6BD054EB-7A61-A6E4-DCA9-B4A826825722}"/>
              </a:ext>
            </a:extLst>
          </p:cNvPr>
          <p:cNvSpPr>
            <a:spLocks noGrp="1"/>
          </p:cNvSpPr>
          <p:nvPr>
            <p:ph type="title"/>
          </p:nvPr>
        </p:nvSpPr>
        <p:spPr>
          <a:xfrm>
            <a:off x="492729" y="-99834"/>
            <a:ext cx="7750578" cy="1356360"/>
          </a:xfrm>
        </p:spPr>
        <p:txBody>
          <a:bodyPr>
            <a:normAutofit/>
          </a:bodyPr>
          <a:lstStyle/>
          <a:p>
            <a:r>
              <a:rPr lang="fr-CA" sz="3200" dirty="0">
                <a:latin typeface="Impact" panose="020B0806030902050204" pitchFamily="34" charset="0"/>
              </a:rPr>
              <a:t>Courbe de stress mécanique</a:t>
            </a:r>
          </a:p>
        </p:txBody>
      </p:sp>
      <p:sp>
        <p:nvSpPr>
          <p:cNvPr id="22" name="ZoneTexte 21">
            <a:extLst>
              <a:ext uri="{FF2B5EF4-FFF2-40B4-BE49-F238E27FC236}">
                <a16:creationId xmlns:a16="http://schemas.microsoft.com/office/drawing/2014/main" id="{A18AEEC9-739D-C072-AD58-AD7107DE649A}"/>
              </a:ext>
            </a:extLst>
          </p:cNvPr>
          <p:cNvSpPr txBox="1"/>
          <p:nvPr/>
        </p:nvSpPr>
        <p:spPr>
          <a:xfrm>
            <a:off x="3943473" y="5380672"/>
            <a:ext cx="8248527" cy="1477328"/>
          </a:xfrm>
          <a:prstGeom prst="rect">
            <a:avLst/>
          </a:prstGeom>
          <a:noFill/>
        </p:spPr>
        <p:txBody>
          <a:bodyPr wrap="square" rtlCol="0">
            <a:spAutoFit/>
          </a:bodyPr>
          <a:lstStyle/>
          <a:p>
            <a:r>
              <a:rPr lang="fr-CA" u="sng" dirty="0">
                <a:effectLst>
                  <a:outerShdw blurRad="38100" dist="38100" dir="2700000" algn="tl">
                    <a:srgbClr val="000000">
                      <a:alpha val="43137"/>
                    </a:srgbClr>
                  </a:outerShdw>
                </a:effectLst>
                <a:highlight>
                  <a:srgbClr val="FFFF00"/>
                </a:highlight>
                <a:latin typeface="Poppins" panose="00000500000000000000" pitchFamily="2" charset="0"/>
                <a:cs typeface="Poppins" panose="00000500000000000000" pitchFamily="2" charset="0"/>
              </a:rPr>
              <a:t>2 choses importantes à retenir:</a:t>
            </a:r>
          </a:p>
          <a:p>
            <a:pPr marL="342900" indent="-342900">
              <a:buAutoNum type="arabicPeriod"/>
            </a:pPr>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Augmenter l’intensité dans les entraînements progressivement. </a:t>
            </a:r>
          </a:p>
          <a:p>
            <a:pPr marL="342900" indent="-342900">
              <a:buAutoNum type="arabicPeriod"/>
            </a:pPr>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RÉCUPÉRATION entre les séances (surtout si elles sont élevées en intensité).</a:t>
            </a:r>
          </a:p>
          <a:p>
            <a:pPr marL="342900" indent="-342900">
              <a:buAutoNum type="arabicPeriod"/>
            </a:pPr>
            <a:endParaRPr lang="fr-CA" dirty="0"/>
          </a:p>
        </p:txBody>
      </p:sp>
      <p:sp>
        <p:nvSpPr>
          <p:cNvPr id="23" name="ZoneTexte 22">
            <a:extLst>
              <a:ext uri="{FF2B5EF4-FFF2-40B4-BE49-F238E27FC236}">
                <a16:creationId xmlns:a16="http://schemas.microsoft.com/office/drawing/2014/main" id="{2C3989D2-2BDC-158D-824C-B10923588FD4}"/>
              </a:ext>
            </a:extLst>
          </p:cNvPr>
          <p:cNvSpPr txBox="1"/>
          <p:nvPr/>
        </p:nvSpPr>
        <p:spPr>
          <a:xfrm>
            <a:off x="8876684" y="2905780"/>
            <a:ext cx="3354150" cy="523220"/>
          </a:xfrm>
          <a:prstGeom prst="rect">
            <a:avLst/>
          </a:prstGeom>
          <a:noFill/>
        </p:spPr>
        <p:txBody>
          <a:bodyPr wrap="square" rtlCol="0">
            <a:spAutoFit/>
          </a:bodyPr>
          <a:lstStyle/>
          <a:p>
            <a:r>
              <a:rPr lang="fr-CA" sz="1400" u="sng" dirty="0">
                <a:solidFill>
                  <a:srgbClr val="231F20"/>
                </a:solidFill>
                <a:effectLst>
                  <a:outerShdw blurRad="38100" dist="38100" dir="2700000" algn="tl">
                    <a:srgbClr val="000000">
                      <a:alpha val="43137"/>
                    </a:srgbClr>
                  </a:outerShdw>
                </a:effectLst>
                <a:highlight>
                  <a:srgbClr val="FFFF00"/>
                </a:highlight>
                <a:latin typeface="Poppins" panose="00000500000000000000" pitchFamily="2" charset="0"/>
                <a:cs typeface="Poppins" panose="00000500000000000000" pitchFamily="2" charset="0"/>
              </a:rPr>
              <a:t>Adaptations</a:t>
            </a:r>
            <a:r>
              <a:rPr lang="fr-CA" sz="1400" dirty="0">
                <a:solidFill>
                  <a:srgbClr val="231F20"/>
                </a:solidFill>
                <a:effectLst>
                  <a:outerShdw blurRad="38100" dist="38100" dir="2700000" algn="tl">
                    <a:srgbClr val="000000">
                      <a:alpha val="43137"/>
                    </a:srgbClr>
                  </a:outerShdw>
                </a:effectLst>
                <a:highlight>
                  <a:srgbClr val="FFFF00"/>
                </a:highlight>
                <a:latin typeface="Poppins" panose="00000500000000000000" pitchFamily="2" charset="0"/>
                <a:cs typeface="Poppins" panose="00000500000000000000" pitchFamily="2" charset="0"/>
              </a:rPr>
              <a:t> </a:t>
            </a:r>
            <a:r>
              <a:rPr lang="fr-CA" sz="1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musculaires, tissulaires, cardiorespiratoires…</a:t>
            </a:r>
          </a:p>
        </p:txBody>
      </p:sp>
    </p:spTree>
    <p:extLst>
      <p:ext uri="{BB962C8B-B14F-4D97-AF65-F5344CB8AC3E}">
        <p14:creationId xmlns:p14="http://schemas.microsoft.com/office/powerpoint/2010/main" val="3740724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8C5709-90C3-E660-BCCA-91514F077459}"/>
              </a:ext>
            </a:extLst>
          </p:cNvPr>
          <p:cNvSpPr>
            <a:spLocks noGrp="1"/>
          </p:cNvSpPr>
          <p:nvPr>
            <p:ph type="title"/>
          </p:nvPr>
        </p:nvSpPr>
        <p:spPr/>
        <p:txBody>
          <a:bodyPr/>
          <a:lstStyle/>
          <a:p>
            <a:r>
              <a:rPr lang="fr-CA" dirty="0">
                <a:latin typeface="Impact" panose="020B0806030902050204" pitchFamily="34" charset="0"/>
              </a:rPr>
              <a:t>Récupération passive </a:t>
            </a:r>
          </a:p>
        </p:txBody>
      </p:sp>
      <p:sp>
        <p:nvSpPr>
          <p:cNvPr id="3" name="Espace réservé du contenu 2">
            <a:extLst>
              <a:ext uri="{FF2B5EF4-FFF2-40B4-BE49-F238E27FC236}">
                <a16:creationId xmlns:a16="http://schemas.microsoft.com/office/drawing/2014/main" id="{C9A41C29-9BB1-46DB-E731-E53C20472BB3}"/>
              </a:ext>
            </a:extLst>
          </p:cNvPr>
          <p:cNvSpPr>
            <a:spLocks noGrp="1"/>
          </p:cNvSpPr>
          <p:nvPr>
            <p:ph idx="1"/>
          </p:nvPr>
        </p:nvSpPr>
        <p:spPr/>
        <p:txBody>
          <a:bodyPr>
            <a:normAutofit/>
          </a:bodyPr>
          <a:lstStyle/>
          <a:p>
            <a:r>
              <a:rPr lang="fr-CA" sz="36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Repos total de l’organisme : permet la récupération musculaire</a:t>
            </a:r>
          </a:p>
          <a:p>
            <a:r>
              <a:rPr lang="fr-CA" sz="36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SOMMEIL</a:t>
            </a:r>
          </a:p>
          <a:p>
            <a:r>
              <a:rPr lang="fr-CA" sz="36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Selon les recommandations, on devrait dormir </a:t>
            </a:r>
            <a:r>
              <a:rPr lang="fr-CA" sz="3600" u="sng"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7 à 9h/nuit </a:t>
            </a:r>
            <a:r>
              <a:rPr lang="fr-CA" sz="36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et se sentir reposé(e) au matin.</a:t>
            </a:r>
          </a:p>
        </p:txBody>
      </p:sp>
    </p:spTree>
    <p:extLst>
      <p:ext uri="{BB962C8B-B14F-4D97-AF65-F5344CB8AC3E}">
        <p14:creationId xmlns:p14="http://schemas.microsoft.com/office/powerpoint/2010/main" val="2408604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6C4FD7-C290-D0C8-AC95-5A9371508B05}"/>
              </a:ext>
            </a:extLst>
          </p:cNvPr>
          <p:cNvSpPr>
            <a:spLocks noGrp="1"/>
          </p:cNvSpPr>
          <p:nvPr>
            <p:ph type="title"/>
          </p:nvPr>
        </p:nvSpPr>
        <p:spPr/>
        <p:txBody>
          <a:bodyPr/>
          <a:lstStyle/>
          <a:p>
            <a:r>
              <a:rPr lang="fr-CA" dirty="0">
                <a:latin typeface="Impact" panose="020B0806030902050204" pitchFamily="34" charset="0"/>
              </a:rPr>
              <a:t>Récupération active</a:t>
            </a:r>
          </a:p>
        </p:txBody>
      </p:sp>
      <p:sp>
        <p:nvSpPr>
          <p:cNvPr id="3" name="Espace réservé du contenu 2">
            <a:extLst>
              <a:ext uri="{FF2B5EF4-FFF2-40B4-BE49-F238E27FC236}">
                <a16:creationId xmlns:a16="http://schemas.microsoft.com/office/drawing/2014/main" id="{282697EA-06C2-F8AB-918E-265E344FA405}"/>
              </a:ext>
            </a:extLst>
          </p:cNvPr>
          <p:cNvSpPr>
            <a:spLocks noGrp="1"/>
          </p:cNvSpPr>
          <p:nvPr>
            <p:ph idx="1"/>
          </p:nvPr>
        </p:nvSpPr>
        <p:spPr/>
        <p:txBody>
          <a:bodyPr/>
          <a:lstStyle/>
          <a:p>
            <a:r>
              <a:rPr lang="fr-CA" b="0" i="0" dirty="0">
                <a:solidFill>
                  <a:srgbClr val="212529"/>
                </a:solidFill>
                <a:effectLst/>
                <a:latin typeface="Rubik"/>
              </a:rPr>
              <a:t> </a:t>
            </a:r>
            <a:r>
              <a:rPr lang="fr-CA" sz="3200" b="0" i="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Les sorties de récupération active sont à privilégier entre des séances d’entraînement intensives ou de très longues sorties.</a:t>
            </a:r>
          </a:p>
          <a:p>
            <a:r>
              <a:rPr lang="fr-CA" sz="3200" b="0" i="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L’idée est de pédaler à une </a:t>
            </a:r>
            <a:r>
              <a:rPr lang="fr-CA" sz="3200" b="0" i="0" u="sng"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intensité d’effort légère (2-3/10)</a:t>
            </a:r>
            <a:r>
              <a:rPr lang="fr-CA" sz="3200" b="0" i="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question de </a:t>
            </a:r>
            <a:r>
              <a:rPr lang="fr-CA" sz="32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favoriser la </a:t>
            </a:r>
            <a:r>
              <a:rPr lang="fr-CA" sz="3200" b="0" i="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circulation sanguine et ainsi permettre l’élimination rapide </a:t>
            </a:r>
            <a:r>
              <a:rPr lang="fr-CA" sz="32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d</a:t>
            </a:r>
            <a:r>
              <a:rPr lang="fr-CA" sz="3200" b="0" i="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es « toxines ».</a:t>
            </a:r>
            <a:endParaRPr lang="fr-CA" sz="32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259766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5DF740-1112-514C-EAAA-A43B8858B5D2}"/>
              </a:ext>
            </a:extLst>
          </p:cNvPr>
          <p:cNvSpPr>
            <a:spLocks noGrp="1"/>
          </p:cNvSpPr>
          <p:nvPr>
            <p:ph type="title"/>
          </p:nvPr>
        </p:nvSpPr>
        <p:spPr>
          <a:xfrm>
            <a:off x="1143000" y="358726"/>
            <a:ext cx="9875520" cy="1477616"/>
          </a:xfrm>
        </p:spPr>
        <p:txBody>
          <a:bodyPr>
            <a:normAutofit fontScale="90000"/>
          </a:bodyPr>
          <a:lstStyle/>
          <a:p>
            <a:br>
              <a:rPr lang="fr-CA" sz="4400" kern="100" dirty="0">
                <a:latin typeface="Impact" panose="020B0806030902050204" pitchFamily="34" charset="0"/>
                <a:ea typeface="Calibri" panose="020F0502020204030204" pitchFamily="34" charset="0"/>
                <a:cs typeface="Times New Roman" panose="02020603050405020304" pitchFamily="18" charset="0"/>
              </a:rPr>
            </a:br>
            <a:r>
              <a:rPr lang="fr-CA" sz="4900" kern="100" dirty="0">
                <a:latin typeface="Impact" panose="020B0806030902050204" pitchFamily="34" charset="0"/>
                <a:ea typeface="Calibri" panose="020F0502020204030204" pitchFamily="34" charset="0"/>
                <a:cs typeface="Times New Roman" panose="02020603050405020304" pitchFamily="18" charset="0"/>
              </a:rPr>
              <a:t>Alimentation</a:t>
            </a:r>
            <a:r>
              <a:rPr lang="fr-CA" sz="4900" u="sng" kern="100" dirty="0">
                <a:latin typeface="Impact" panose="020B0806030902050204" pitchFamily="34" charset="0"/>
                <a:ea typeface="Calibri" panose="020F0502020204030204" pitchFamily="34" charset="0"/>
                <a:cs typeface="Times New Roman" panose="02020603050405020304" pitchFamily="18" charset="0"/>
              </a:rPr>
              <a:t> </a:t>
            </a:r>
            <a:br>
              <a:rPr lang="fr-CA" sz="4400" kern="100" dirty="0">
                <a:latin typeface="Bahnschrift SemiBold" panose="020B0502040204020203" pitchFamily="34" charset="0"/>
                <a:ea typeface="Calibri" panose="020F0502020204030204" pitchFamily="34" charset="0"/>
                <a:cs typeface="Times New Roman" panose="02020603050405020304" pitchFamily="18" charset="0"/>
              </a:rPr>
            </a:br>
            <a:endParaRPr lang="fr-CA" dirty="0"/>
          </a:p>
        </p:txBody>
      </p:sp>
      <p:pic>
        <p:nvPicPr>
          <p:cNvPr id="12" name="Espace réservé du contenu 10" descr="Pomme">
            <a:extLst>
              <a:ext uri="{FF2B5EF4-FFF2-40B4-BE49-F238E27FC236}">
                <a16:creationId xmlns:a16="http://schemas.microsoft.com/office/drawing/2014/main" id="{18082672-1113-55F2-1316-79267C157AA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46562" y="560363"/>
            <a:ext cx="914400" cy="914400"/>
          </a:xfrm>
          <a:prstGeom prst="rect">
            <a:avLst/>
          </a:prstGeom>
        </p:spPr>
      </p:pic>
      <p:sp>
        <p:nvSpPr>
          <p:cNvPr id="4" name="Espace réservé du contenu 3">
            <a:extLst>
              <a:ext uri="{FF2B5EF4-FFF2-40B4-BE49-F238E27FC236}">
                <a16:creationId xmlns:a16="http://schemas.microsoft.com/office/drawing/2014/main" id="{84C50B39-F036-8E8F-7866-7DB548E50119}"/>
              </a:ext>
            </a:extLst>
          </p:cNvPr>
          <p:cNvSpPr>
            <a:spLocks noGrp="1"/>
          </p:cNvSpPr>
          <p:nvPr>
            <p:ph idx="1"/>
          </p:nvPr>
        </p:nvSpPr>
        <p:spPr>
          <a:xfrm>
            <a:off x="1173480" y="1676400"/>
            <a:ext cx="10657449" cy="4822874"/>
          </a:xfrm>
        </p:spPr>
        <p:txBody>
          <a:bodyPr>
            <a:normAutofit fontScale="92500" lnSpcReduction="20000"/>
          </a:bodyPr>
          <a:lstStyle/>
          <a:p>
            <a:pPr marL="45720" indent="0">
              <a:buNone/>
            </a:pPr>
            <a:r>
              <a:rPr lang="fr-CA" sz="2600" dirty="0">
                <a:solidFill>
                  <a:srgbClr val="231F20"/>
                </a:solidFill>
                <a:latin typeface="Poppins" panose="00000500000000000000" pitchFamily="2" charset="0"/>
                <a:cs typeface="Poppins" panose="00000500000000000000" pitchFamily="2" charset="0"/>
              </a:rPr>
              <a:t>Points à considérer: </a:t>
            </a:r>
          </a:p>
          <a:p>
            <a:pPr>
              <a:buFont typeface="Wingdings" panose="05000000000000000000" pitchFamily="2" charset="2"/>
              <a:buChar char="v"/>
            </a:pPr>
            <a:r>
              <a:rPr lang="fr-CA" sz="2600" dirty="0">
                <a:solidFill>
                  <a:srgbClr val="231F20"/>
                </a:solidFill>
                <a:latin typeface="Poppins" panose="00000500000000000000" pitchFamily="2" charset="0"/>
                <a:cs typeface="Poppins" panose="00000500000000000000" pitchFamily="2" charset="0"/>
              </a:rPr>
              <a:t>Assimilation des aliments</a:t>
            </a:r>
          </a:p>
          <a:p>
            <a:pPr>
              <a:buFont typeface="Wingdings" panose="05000000000000000000" pitchFamily="2" charset="2"/>
              <a:buChar char="v"/>
            </a:pPr>
            <a:r>
              <a:rPr lang="fr-CA" sz="2600" dirty="0">
                <a:solidFill>
                  <a:srgbClr val="231F20"/>
                </a:solidFill>
                <a:latin typeface="Poppins" panose="00000500000000000000" pitchFamily="2" charset="0"/>
                <a:cs typeface="Poppins" panose="00000500000000000000" pitchFamily="2" charset="0"/>
              </a:rPr>
              <a:t>Digestion des aliments </a:t>
            </a:r>
          </a:p>
          <a:p>
            <a:pPr>
              <a:buFont typeface="Wingdings" panose="05000000000000000000" pitchFamily="2" charset="2"/>
              <a:buChar char="v"/>
            </a:pPr>
            <a:r>
              <a:rPr lang="fr-CA" sz="2600" dirty="0">
                <a:solidFill>
                  <a:srgbClr val="231F20"/>
                </a:solidFill>
                <a:latin typeface="Poppins" panose="00000500000000000000" pitchFamily="2" charset="0"/>
                <a:cs typeface="Poppins" panose="00000500000000000000" pitchFamily="2" charset="0"/>
              </a:rPr>
              <a:t>Durée et intensité de l’effort</a:t>
            </a:r>
          </a:p>
          <a:p>
            <a:pPr>
              <a:buFont typeface="Wingdings" panose="05000000000000000000" pitchFamily="2" charset="2"/>
              <a:buChar char="v"/>
            </a:pPr>
            <a:endParaRPr lang="fr-CA" sz="2600" dirty="0">
              <a:solidFill>
                <a:srgbClr val="231F20"/>
              </a:solidFill>
              <a:latin typeface="Poppins" panose="00000500000000000000" pitchFamily="2" charset="0"/>
              <a:cs typeface="Poppins" panose="00000500000000000000" pitchFamily="2" charset="0"/>
            </a:endParaRPr>
          </a:p>
          <a:p>
            <a:pPr marL="45720" indent="0">
              <a:buNone/>
            </a:pPr>
            <a:r>
              <a:rPr lang="fr-CA" sz="2600" b="1" dirty="0">
                <a:solidFill>
                  <a:srgbClr val="231F20"/>
                </a:solidFill>
                <a:latin typeface="Poppins" panose="00000500000000000000" pitchFamily="2" charset="0"/>
                <a:cs typeface="Poppins" panose="00000500000000000000" pitchFamily="2" charset="0"/>
              </a:rPr>
              <a:t>Sortie de 1h30 à 2h30</a:t>
            </a:r>
          </a:p>
          <a:p>
            <a:r>
              <a:rPr lang="fr-CA" sz="2600" dirty="0">
                <a:solidFill>
                  <a:srgbClr val="231F20"/>
                </a:solidFill>
                <a:latin typeface="Poppins" panose="00000500000000000000" pitchFamily="2" charset="0"/>
                <a:cs typeface="Poppins" panose="00000500000000000000" pitchFamily="2" charset="0"/>
              </a:rPr>
              <a:t>Prioriser les glucides simples: </a:t>
            </a:r>
            <a:r>
              <a:rPr lang="fr-CA" sz="2600" b="0" i="0" dirty="0">
                <a:solidFill>
                  <a:srgbClr val="231F20"/>
                </a:solidFill>
                <a:effectLst/>
                <a:highlight>
                  <a:srgbClr val="FFFFFF"/>
                </a:highlight>
                <a:latin typeface="Poppins" panose="00000500000000000000" pitchFamily="2" charset="0"/>
                <a:cs typeface="Poppins" panose="00000500000000000000" pitchFamily="2" charset="0"/>
              </a:rPr>
              <a:t>boissons pour sportifs, barres énergétiques, gels, etc.</a:t>
            </a:r>
          </a:p>
          <a:p>
            <a:pPr marL="45720" indent="0">
              <a:buNone/>
            </a:pPr>
            <a:r>
              <a:rPr lang="fr-CA" sz="2600" b="1" i="0" dirty="0">
                <a:solidFill>
                  <a:srgbClr val="231F20"/>
                </a:solidFill>
                <a:highlight>
                  <a:srgbClr val="FFFFFF"/>
                </a:highlight>
                <a:latin typeface="Poppins" panose="00000500000000000000" pitchFamily="2" charset="0"/>
                <a:cs typeface="Poppins" panose="00000500000000000000" pitchFamily="2" charset="0"/>
              </a:rPr>
              <a:t>Sortie de 3h et +</a:t>
            </a:r>
          </a:p>
          <a:p>
            <a:r>
              <a:rPr lang="fr-CA" sz="2600" dirty="0">
                <a:solidFill>
                  <a:srgbClr val="231F20"/>
                </a:solidFill>
                <a:highlight>
                  <a:srgbClr val="FFFFFF"/>
                </a:highlight>
                <a:latin typeface="Poppins" panose="00000500000000000000" pitchFamily="2" charset="0"/>
                <a:cs typeface="Poppins" panose="00000500000000000000" pitchFamily="2" charset="0"/>
              </a:rPr>
              <a:t>Prioriser des aliments plus complexes pour fournir une énergie + durable (contenant un peu de lipides, protéines et glucides).</a:t>
            </a:r>
          </a:p>
          <a:p>
            <a:r>
              <a:rPr lang="fr-CA" sz="2600" dirty="0">
                <a:solidFill>
                  <a:srgbClr val="231F20"/>
                </a:solidFill>
                <a:latin typeface="Poppins" panose="00000500000000000000" pitchFamily="2" charset="0"/>
                <a:cs typeface="Poppins" panose="00000500000000000000" pitchFamily="2" charset="0"/>
                <a:sym typeface="Wingdings" panose="05000000000000000000" pitchFamily="2" charset="2"/>
              </a:rPr>
              <a:t>Petites quantités (100 à 150 calories) toutes les 30 à 45 minutes.</a:t>
            </a:r>
            <a:endParaRPr lang="fr-CA" sz="2600" dirty="0">
              <a:solidFill>
                <a:srgbClr val="231F20"/>
              </a:solidFill>
              <a:latin typeface="Poppins" panose="00000500000000000000" pitchFamily="2" charset="0"/>
              <a:cs typeface="Poppins" panose="00000500000000000000" pitchFamily="2" charset="0"/>
            </a:endParaRPr>
          </a:p>
          <a:p>
            <a:pPr marL="45720" indent="0">
              <a:buNone/>
            </a:pPr>
            <a:endParaRPr lang="fr-CA" dirty="0"/>
          </a:p>
          <a:p>
            <a:endParaRPr lang="fr-CA" dirty="0"/>
          </a:p>
        </p:txBody>
      </p:sp>
    </p:spTree>
    <p:extLst>
      <p:ext uri="{BB962C8B-B14F-4D97-AF65-F5344CB8AC3E}">
        <p14:creationId xmlns:p14="http://schemas.microsoft.com/office/powerpoint/2010/main" val="3763129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F301A8-296A-64B0-071F-B8EFEB75B309}"/>
              </a:ext>
            </a:extLst>
          </p:cNvPr>
          <p:cNvSpPr>
            <a:spLocks noGrp="1"/>
          </p:cNvSpPr>
          <p:nvPr>
            <p:ph type="title"/>
          </p:nvPr>
        </p:nvSpPr>
        <p:spPr>
          <a:xfrm>
            <a:off x="1140351" y="445827"/>
            <a:ext cx="9875520" cy="1356360"/>
          </a:xfrm>
        </p:spPr>
        <p:txBody>
          <a:bodyPr/>
          <a:lstStyle/>
          <a:p>
            <a:r>
              <a:rPr lang="fr-CA" dirty="0">
                <a:latin typeface="Impact" panose="020B0806030902050204" pitchFamily="34" charset="0"/>
              </a:rPr>
              <a:t>Hydratation</a:t>
            </a:r>
          </a:p>
        </p:txBody>
      </p:sp>
      <p:sp>
        <p:nvSpPr>
          <p:cNvPr id="3" name="Espace réservé du contenu 2">
            <a:extLst>
              <a:ext uri="{FF2B5EF4-FFF2-40B4-BE49-F238E27FC236}">
                <a16:creationId xmlns:a16="http://schemas.microsoft.com/office/drawing/2014/main" id="{15843E4C-7E02-980C-BA6B-F7A69860AEF5}"/>
              </a:ext>
            </a:extLst>
          </p:cNvPr>
          <p:cNvSpPr>
            <a:spLocks noGrp="1"/>
          </p:cNvSpPr>
          <p:nvPr>
            <p:ph idx="1"/>
          </p:nvPr>
        </p:nvSpPr>
        <p:spPr>
          <a:xfrm>
            <a:off x="1143000" y="1651379"/>
            <a:ext cx="9872871" cy="4967785"/>
          </a:xfrm>
        </p:spPr>
        <p:txBody>
          <a:bodyPr>
            <a:normAutofit fontScale="92500"/>
          </a:bodyPr>
          <a:lstStyle/>
          <a:p>
            <a:pPr marL="45720" indent="0">
              <a:buNone/>
            </a:pPr>
            <a:r>
              <a:rPr lang="fr-CA" sz="3000" b="0" i="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La déshydratation peut retarder le processus de récupération. Dans l’idéal, chaque kilo de poids perdu pendant l’effort doit être compensé par </a:t>
            </a:r>
            <a:r>
              <a:rPr lang="fr-CA" sz="30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1L</a:t>
            </a:r>
            <a:r>
              <a:rPr lang="fr-CA" sz="3000" b="0" i="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de liquide ».</a:t>
            </a:r>
          </a:p>
          <a:p>
            <a:pPr marL="45720" indent="0">
              <a:buNone/>
            </a:pPr>
            <a:endParaRPr lang="fr-CA" sz="2400" b="1"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sz="2400" b="1"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Conseils</a:t>
            </a:r>
          </a:p>
          <a:p>
            <a:pPr>
              <a:buFont typeface="Wingdings" panose="05000000000000000000" pitchFamily="2" charset="2"/>
              <a:buChar char="v"/>
            </a:pPr>
            <a:r>
              <a:rPr lang="fr-CA" sz="24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Débuter l’hydratation à la veille de votre longue sortie</a:t>
            </a:r>
          </a:p>
          <a:p>
            <a:pPr marL="45720" indent="0">
              <a:buNone/>
            </a:pPr>
            <a:r>
              <a:rPr lang="fr-CA" sz="24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(en soirée, au lever et jusqu’à 20 min avant le début de la sortie)</a:t>
            </a:r>
          </a:p>
          <a:p>
            <a:pPr>
              <a:buFont typeface="Wingdings" panose="05000000000000000000" pitchFamily="2" charset="2"/>
              <a:buChar char="v"/>
            </a:pPr>
            <a:r>
              <a:rPr lang="fr-CA" sz="24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Boire AVANT-PENDANT-APRÈS la sortie</a:t>
            </a:r>
          </a:p>
          <a:p>
            <a:pPr marL="45720" indent="0">
              <a:buNone/>
            </a:pPr>
            <a:endParaRPr lang="fr-CA" sz="24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a:spcBef>
                <a:spcPts val="200"/>
              </a:spcBef>
              <a:spcAft>
                <a:spcPts val="200"/>
              </a:spcAft>
            </a:pPr>
            <a:r>
              <a:rPr lang="fr-CA" sz="24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Eau plate</a:t>
            </a:r>
          </a:p>
          <a:p>
            <a:pPr>
              <a:spcBef>
                <a:spcPts val="200"/>
              </a:spcBef>
              <a:spcAft>
                <a:spcPts val="200"/>
              </a:spcAft>
            </a:pPr>
            <a:r>
              <a:rPr lang="fr-CA" sz="2400" dirty="0">
                <a:solidFill>
                  <a:srgbClr val="212529"/>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Boisson électrolytique</a:t>
            </a:r>
          </a:p>
          <a:p>
            <a:endPar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8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E68727-2FD5-FCFF-3527-51A6DE848889}"/>
              </a:ext>
            </a:extLst>
          </p:cNvPr>
          <p:cNvSpPr>
            <a:spLocks noGrp="1"/>
          </p:cNvSpPr>
          <p:nvPr>
            <p:ph type="title"/>
          </p:nvPr>
        </p:nvSpPr>
        <p:spPr>
          <a:xfrm>
            <a:off x="189327" y="0"/>
            <a:ext cx="11813345" cy="1356360"/>
          </a:xfrm>
        </p:spPr>
        <p:txBody>
          <a:bodyPr/>
          <a:lstStyle/>
          <a:p>
            <a:pPr algn="ctr"/>
            <a:r>
              <a:rPr lang="fr-CA" dirty="0">
                <a:solidFill>
                  <a:schemeClr val="bg2">
                    <a:lumMod val="25000"/>
                  </a:schemeClr>
                </a:solidFill>
                <a:latin typeface="Impact" panose="020B0806030902050204" pitchFamily="34" charset="0"/>
              </a:rPr>
              <a:t>Plan de la présentation</a:t>
            </a:r>
          </a:p>
        </p:txBody>
      </p:sp>
      <p:sp>
        <p:nvSpPr>
          <p:cNvPr id="3" name="Espace réservé du contenu 2">
            <a:extLst>
              <a:ext uri="{FF2B5EF4-FFF2-40B4-BE49-F238E27FC236}">
                <a16:creationId xmlns:a16="http://schemas.microsoft.com/office/drawing/2014/main" id="{F4CEFF0E-F6B9-57B7-4C23-74FD12715837}"/>
              </a:ext>
            </a:extLst>
          </p:cNvPr>
          <p:cNvSpPr>
            <a:spLocks noGrp="1"/>
          </p:cNvSpPr>
          <p:nvPr>
            <p:ph idx="1"/>
          </p:nvPr>
        </p:nvSpPr>
        <p:spPr>
          <a:xfrm>
            <a:off x="318052" y="1356360"/>
            <a:ext cx="11222349" cy="5738191"/>
          </a:xfrm>
        </p:spPr>
        <p:txBody>
          <a:bodyPr>
            <a:normAutofit/>
          </a:bodyPr>
          <a:lstStyle/>
          <a:p>
            <a:pPr marL="45720" indent="0">
              <a:lnSpc>
                <a:spcPct val="107000"/>
              </a:lnSpc>
              <a:spcAft>
                <a:spcPts val="800"/>
              </a:spcAft>
              <a:buNone/>
            </a:pPr>
            <a:r>
              <a:rPr lang="fr-CA" sz="6500" kern="100" dirty="0">
                <a:solidFill>
                  <a:srgbClr val="231F20"/>
                </a:solidFill>
                <a:effectLst>
                  <a:outerShdw blurRad="38100" dist="38100" dir="2700000" algn="tl">
                    <a:srgbClr val="000000">
                      <a:alpha val="43137"/>
                    </a:srgbClr>
                  </a:outerShdw>
                </a:effectLst>
                <a:latin typeface="Poppins" panose="00000500000000000000" pitchFamily="2" charset="0"/>
                <a:ea typeface="Calibri" panose="020F0502020204030204" pitchFamily="34" charset="0"/>
                <a:cs typeface="Poppins" panose="00000500000000000000" pitchFamily="2" charset="0"/>
              </a:rPr>
              <a:t>Positionnement adéquat sur le vélo</a:t>
            </a:r>
          </a:p>
          <a:p>
            <a:pPr marL="45720" indent="0">
              <a:lnSpc>
                <a:spcPct val="107000"/>
              </a:lnSpc>
              <a:spcAft>
                <a:spcPts val="800"/>
              </a:spcAft>
              <a:buNone/>
            </a:pPr>
            <a:r>
              <a:rPr lang="fr-CA" sz="6500" kern="100" dirty="0">
                <a:solidFill>
                  <a:srgbClr val="231F20"/>
                </a:solidFill>
                <a:effectLst>
                  <a:outerShdw blurRad="38100" dist="38100" dir="2700000" algn="tl">
                    <a:srgbClr val="000000">
                      <a:alpha val="43137"/>
                    </a:srgbClr>
                  </a:outerShdw>
                </a:effectLst>
                <a:latin typeface="Poppins" panose="00000500000000000000" pitchFamily="2" charset="0"/>
                <a:ea typeface="Calibri" panose="020F0502020204030204" pitchFamily="34" charset="0"/>
                <a:cs typeface="Poppins" panose="00000500000000000000" pitchFamily="2" charset="0"/>
              </a:rPr>
              <a:t>Prévention des blessures</a:t>
            </a:r>
          </a:p>
          <a:p>
            <a:pPr marL="45720" indent="0">
              <a:lnSpc>
                <a:spcPct val="107000"/>
              </a:lnSpc>
              <a:spcAft>
                <a:spcPts val="800"/>
              </a:spcAft>
              <a:buNone/>
            </a:pPr>
            <a:r>
              <a:rPr lang="fr-CA" sz="60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Entraînement</a:t>
            </a:r>
            <a:endParaRPr lang="fr-CA" sz="6000" kern="100" dirty="0">
              <a:solidFill>
                <a:srgbClr val="231F20"/>
              </a:solidFill>
              <a:effectLst>
                <a:outerShdw blurRad="38100" dist="38100" dir="2700000" algn="tl">
                  <a:srgbClr val="000000">
                    <a:alpha val="43137"/>
                  </a:srgbClr>
                </a:outerShdw>
              </a:effectLst>
              <a:latin typeface="Poppins" panose="00000500000000000000" pitchFamily="2" charset="0"/>
              <a:ea typeface="Calibri" panose="020F0502020204030204" pitchFamily="34" charset="0"/>
              <a:cs typeface="Poppins" panose="00000500000000000000" pitchFamily="2" charset="0"/>
            </a:endParaRPr>
          </a:p>
          <a:p>
            <a:pPr marL="45720" indent="0">
              <a:lnSpc>
                <a:spcPct val="107000"/>
              </a:lnSpc>
              <a:spcAft>
                <a:spcPts val="800"/>
              </a:spcAft>
              <a:buNone/>
            </a:pPr>
            <a:endParaRPr lang="fr-CA" sz="6500" kern="100" dirty="0">
              <a:solidFill>
                <a:srgbClr val="231F20"/>
              </a:solidFill>
              <a:effectLst>
                <a:outerShdw blurRad="38100" dist="38100" dir="2700000" algn="tl">
                  <a:srgbClr val="000000">
                    <a:alpha val="43137"/>
                  </a:srgbClr>
                </a:outerShdw>
              </a:effectLst>
              <a:latin typeface="Poppins" panose="00000500000000000000" pitchFamily="2" charset="0"/>
              <a:ea typeface="Calibri" panose="020F0502020204030204" pitchFamily="34" charset="0"/>
              <a:cs typeface="Poppins" panose="00000500000000000000" pitchFamily="2" charset="0"/>
            </a:endParaRPr>
          </a:p>
          <a:p>
            <a:pPr marL="45720" indent="0">
              <a:lnSpc>
                <a:spcPct val="107000"/>
              </a:lnSpc>
              <a:spcAft>
                <a:spcPts val="800"/>
              </a:spcAft>
              <a:buNone/>
            </a:pPr>
            <a:endParaRPr lang="fr-CA" sz="2400" kern="100" dirty="0">
              <a:latin typeface="Bahnschrift SemiBold" panose="020B0502040204020203" pitchFamily="34" charset="0"/>
              <a:ea typeface="Calibri" panose="020F0502020204030204" pitchFamily="34" charset="0"/>
              <a:cs typeface="Times New Roman" panose="02020603050405020304" pitchFamily="18" charset="0"/>
            </a:endParaRPr>
          </a:p>
          <a:p>
            <a:pPr marL="45720" indent="0">
              <a:lnSpc>
                <a:spcPct val="107000"/>
              </a:lnSpc>
              <a:spcAft>
                <a:spcPts val="800"/>
              </a:spcAft>
              <a:buNone/>
            </a:pPr>
            <a:endParaRPr lang="fr-CA" sz="2400" kern="100" dirty="0">
              <a:latin typeface="Bahnschrift SemiBold" panose="020B0502040204020203" pitchFamily="34" charset="0"/>
              <a:ea typeface="Calibri" panose="020F0502020204030204" pitchFamily="34" charset="0"/>
              <a:cs typeface="Times New Roman" panose="02020603050405020304" pitchFamily="18" charset="0"/>
            </a:endParaRPr>
          </a:p>
          <a:p>
            <a:endParaRPr lang="fr-CA" dirty="0"/>
          </a:p>
        </p:txBody>
      </p:sp>
    </p:spTree>
    <p:extLst>
      <p:ext uri="{BB962C8B-B14F-4D97-AF65-F5344CB8AC3E}">
        <p14:creationId xmlns:p14="http://schemas.microsoft.com/office/powerpoint/2010/main" val="135562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BC4AE2-63DF-E1F1-4760-D1DE48BE9DA9}"/>
              </a:ext>
            </a:extLst>
          </p:cNvPr>
          <p:cNvSpPr>
            <a:spLocks noGrp="1"/>
          </p:cNvSpPr>
          <p:nvPr>
            <p:ph type="title"/>
          </p:nvPr>
        </p:nvSpPr>
        <p:spPr>
          <a:xfrm>
            <a:off x="1158240" y="3060310"/>
            <a:ext cx="9875520" cy="1356360"/>
          </a:xfrm>
        </p:spPr>
        <p:txBody>
          <a:bodyPr>
            <a:normAutofit fontScale="90000"/>
          </a:bodyPr>
          <a:lstStyle/>
          <a:p>
            <a:pPr algn="ctr"/>
            <a:r>
              <a:rPr lang="fr-CA" sz="6000" dirty="0">
                <a:highlight>
                  <a:srgbClr val="231F20"/>
                </a:highlight>
                <a:latin typeface="Impact" panose="020B0806030902050204" pitchFamily="34" charset="0"/>
              </a:rPr>
              <a:t>Blessures ou problématiques courantes à vélo</a:t>
            </a:r>
          </a:p>
        </p:txBody>
      </p:sp>
      <p:pic>
        <p:nvPicPr>
          <p:cNvPr id="5" name="Image 4">
            <a:extLst>
              <a:ext uri="{FF2B5EF4-FFF2-40B4-BE49-F238E27FC236}">
                <a16:creationId xmlns:a16="http://schemas.microsoft.com/office/drawing/2014/main" id="{0199D2ED-1331-6763-AF95-9EFCF7B45E06}"/>
              </a:ext>
            </a:extLst>
          </p:cNvPr>
          <p:cNvPicPr>
            <a:picLocks noChangeAspect="1"/>
          </p:cNvPicPr>
          <p:nvPr/>
        </p:nvPicPr>
        <p:blipFill>
          <a:blip r:embed="rId2" cstate="print"/>
          <a:stretch>
            <a:fillRect/>
          </a:stretch>
        </p:blipFill>
        <p:spPr>
          <a:xfrm>
            <a:off x="5182033" y="1106388"/>
            <a:ext cx="1827934" cy="1809090"/>
          </a:xfrm>
          <a:prstGeom prst="rect">
            <a:avLst/>
          </a:prstGeom>
        </p:spPr>
      </p:pic>
    </p:spTree>
    <p:extLst>
      <p:ext uri="{BB962C8B-B14F-4D97-AF65-F5344CB8AC3E}">
        <p14:creationId xmlns:p14="http://schemas.microsoft.com/office/powerpoint/2010/main" val="2552834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1499956-F812-A4F7-604F-3E5960F2BB2D}"/>
              </a:ext>
            </a:extLst>
          </p:cNvPr>
          <p:cNvPicPr>
            <a:picLocks noChangeAspect="1"/>
          </p:cNvPicPr>
          <p:nvPr/>
        </p:nvPicPr>
        <p:blipFill>
          <a:blip r:embed="rId2" cstate="print"/>
          <a:stretch>
            <a:fillRect/>
          </a:stretch>
        </p:blipFill>
        <p:spPr>
          <a:xfrm>
            <a:off x="8234001" y="2426237"/>
            <a:ext cx="3680791" cy="4157930"/>
          </a:xfrm>
          <a:prstGeom prst="rect">
            <a:avLst/>
          </a:prstGeom>
        </p:spPr>
      </p:pic>
      <p:sp>
        <p:nvSpPr>
          <p:cNvPr id="2" name="Titre 1">
            <a:extLst>
              <a:ext uri="{FF2B5EF4-FFF2-40B4-BE49-F238E27FC236}">
                <a16:creationId xmlns:a16="http://schemas.microsoft.com/office/drawing/2014/main" id="{1147EAB0-6BB1-70BE-6952-F3A9FCFD6A71}"/>
              </a:ext>
            </a:extLst>
          </p:cNvPr>
          <p:cNvSpPr>
            <a:spLocks noGrp="1"/>
          </p:cNvSpPr>
          <p:nvPr>
            <p:ph type="title"/>
          </p:nvPr>
        </p:nvSpPr>
        <p:spPr>
          <a:xfrm>
            <a:off x="538138" y="422782"/>
            <a:ext cx="9875520" cy="1356360"/>
          </a:xfrm>
        </p:spPr>
        <p:txBody>
          <a:bodyPr/>
          <a:lstStyle/>
          <a:p>
            <a:r>
              <a:rPr lang="fr-CA" u="sng" dirty="0">
                <a:latin typeface="Impact" panose="020B0806030902050204" pitchFamily="34" charset="0"/>
              </a:rPr>
              <a:t>Cou/région cervicale  </a:t>
            </a:r>
          </a:p>
        </p:txBody>
      </p:sp>
      <p:sp>
        <p:nvSpPr>
          <p:cNvPr id="3" name="Espace réservé du contenu 2">
            <a:extLst>
              <a:ext uri="{FF2B5EF4-FFF2-40B4-BE49-F238E27FC236}">
                <a16:creationId xmlns:a16="http://schemas.microsoft.com/office/drawing/2014/main" id="{B359FFBD-4E5A-BD37-7586-3CDDDBEF59DE}"/>
              </a:ext>
            </a:extLst>
          </p:cNvPr>
          <p:cNvSpPr>
            <a:spLocks noGrp="1"/>
          </p:cNvSpPr>
          <p:nvPr>
            <p:ph idx="1"/>
          </p:nvPr>
        </p:nvSpPr>
        <p:spPr>
          <a:xfrm>
            <a:off x="538138" y="1683375"/>
            <a:ext cx="8579546" cy="4598153"/>
          </a:xfrm>
        </p:spPr>
        <p:txBody>
          <a:bodyPr>
            <a:normAutofit/>
          </a:bodyPr>
          <a:lstStyle/>
          <a:p>
            <a:pPr marL="45720" indent="0">
              <a:buNone/>
            </a:pPr>
            <a:r>
              <a:rPr lang="fr-CA"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Douleurs souvent a</a:t>
            </a:r>
            <a:r>
              <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ssociées à une </a:t>
            </a:r>
            <a:r>
              <a:rPr lang="fr-CA" b="0" i="0" u="sng"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position trop allongée </a:t>
            </a:r>
            <a:r>
              <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qui se manifeste à cause d’un mauvais choix de cadre ou à la </a:t>
            </a:r>
            <a:r>
              <a:rPr lang="fr-CA" b="0" i="0" u="sng"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longueur de la potence</a:t>
            </a:r>
            <a:r>
              <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t>
            </a:r>
          </a:p>
          <a:p>
            <a:pPr marL="45720" indent="0">
              <a:buNone/>
            </a:pPr>
            <a:endPar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b="1"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Conseils</a:t>
            </a:r>
          </a:p>
          <a:p>
            <a:pPr>
              <a:buFont typeface="Wingdings" panose="05000000000000000000" pitchFamily="2" charset="2"/>
              <a:buChar char="v"/>
            </a:pPr>
            <a:r>
              <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Vérifier longueur de la potence</a:t>
            </a:r>
          </a:p>
          <a:p>
            <a:pPr>
              <a:buFont typeface="Wingdings" panose="05000000000000000000" pitchFamily="2" charset="2"/>
              <a:buChar char="v"/>
            </a:pPr>
            <a:r>
              <a:rPr lang="fr-CA"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Vérifier que le g</a:t>
            </a:r>
            <a:r>
              <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uidon est de la même largeur que les épaules</a:t>
            </a:r>
          </a:p>
          <a:p>
            <a:pPr>
              <a:buFont typeface="Wingdings" panose="05000000000000000000" pitchFamily="2" charset="2"/>
              <a:buChar char="v"/>
            </a:pPr>
            <a:r>
              <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Éviter de rouler la tête trop relevée</a:t>
            </a:r>
          </a:p>
          <a:p>
            <a:pPr>
              <a:buFont typeface="Wingdings" panose="05000000000000000000" pitchFamily="2" charset="2"/>
              <a:buChar char="v"/>
            </a:pPr>
            <a:r>
              <a:rPr lang="fr-CA"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Relâcher les épaules pendant les sorties dans le but d’atténuer les tensions</a:t>
            </a:r>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mc:AlternateContent xmlns:mc="http://schemas.openxmlformats.org/markup-compatibility/2006" xmlns:p14="http://schemas.microsoft.com/office/powerpoint/2010/main">
        <mc:Choice Requires="p14">
          <p:contentPart p14:bwMode="auto" r:id="rId3">
            <p14:nvContentPartPr>
              <p14:cNvPr id="6" name="Encre 5">
                <a:extLst>
                  <a:ext uri="{FF2B5EF4-FFF2-40B4-BE49-F238E27FC236}">
                    <a16:creationId xmlns:a16="http://schemas.microsoft.com/office/drawing/2014/main" id="{011D8ED3-DBEC-7501-572A-EC90E31DA987}"/>
                  </a:ext>
                </a:extLst>
              </p14:cNvPr>
              <p14:cNvContentPartPr/>
              <p14:nvPr/>
            </p14:nvContentPartPr>
            <p14:xfrm>
              <a:off x="10929637" y="4505202"/>
              <a:ext cx="361800" cy="372960"/>
            </p14:xfrm>
          </p:contentPart>
        </mc:Choice>
        <mc:Fallback xmlns="">
          <p:pic>
            <p:nvPicPr>
              <p:cNvPr id="6" name="Encre 5">
                <a:extLst>
                  <a:ext uri="{FF2B5EF4-FFF2-40B4-BE49-F238E27FC236}">
                    <a16:creationId xmlns:a16="http://schemas.microsoft.com/office/drawing/2014/main" xmlns="" xmlns:p14="http://schemas.microsoft.com/office/powerpoint/2010/main" id="{011D8ED3-DBEC-7501-572A-EC90E31DA987}"/>
                  </a:ext>
                </a:extLst>
              </p:cNvPr>
              <p:cNvPicPr/>
              <p:nvPr/>
            </p:nvPicPr>
            <p:blipFill>
              <a:blip r:embed="rId4" cstate="print"/>
              <a:stretch>
                <a:fillRect/>
              </a:stretch>
            </p:blipFill>
            <p:spPr>
              <a:xfrm>
                <a:off x="10911637" y="4487202"/>
                <a:ext cx="397440" cy="408600"/>
              </a:xfrm>
              <a:prstGeom prst="rect">
                <a:avLst/>
              </a:prstGeom>
            </p:spPr>
          </p:pic>
        </mc:Fallback>
      </mc:AlternateContent>
      <p:sp>
        <p:nvSpPr>
          <p:cNvPr id="7" name="ZoneTexte 6">
            <a:extLst>
              <a:ext uri="{FF2B5EF4-FFF2-40B4-BE49-F238E27FC236}">
                <a16:creationId xmlns:a16="http://schemas.microsoft.com/office/drawing/2014/main" id="{C132DB48-F838-94F2-C1A9-3978FC22AA0E}"/>
              </a:ext>
            </a:extLst>
          </p:cNvPr>
          <p:cNvSpPr txBox="1"/>
          <p:nvPr/>
        </p:nvSpPr>
        <p:spPr>
          <a:xfrm>
            <a:off x="11110537" y="4077978"/>
            <a:ext cx="2729948" cy="369332"/>
          </a:xfrm>
          <a:prstGeom prst="rect">
            <a:avLst/>
          </a:prstGeom>
          <a:noFill/>
        </p:spPr>
        <p:txBody>
          <a:bodyPr wrap="square" rtlCol="0">
            <a:spAutoFit/>
          </a:bodyPr>
          <a:lstStyle/>
          <a:p>
            <a:r>
              <a:rPr lang="fr-CA" dirty="0"/>
              <a:t>Potence</a:t>
            </a:r>
          </a:p>
        </p:txBody>
      </p:sp>
      <p:sp>
        <p:nvSpPr>
          <p:cNvPr id="9" name="ZoneTexte 8">
            <a:extLst>
              <a:ext uri="{FF2B5EF4-FFF2-40B4-BE49-F238E27FC236}">
                <a16:creationId xmlns:a16="http://schemas.microsoft.com/office/drawing/2014/main" id="{B6A195EB-7449-FEEB-B287-B5ACE31A907A}"/>
              </a:ext>
            </a:extLst>
          </p:cNvPr>
          <p:cNvSpPr txBox="1"/>
          <p:nvPr/>
        </p:nvSpPr>
        <p:spPr>
          <a:xfrm>
            <a:off x="7891671" y="3364123"/>
            <a:ext cx="2093843" cy="338554"/>
          </a:xfrm>
          <a:prstGeom prst="rect">
            <a:avLst/>
          </a:prstGeom>
          <a:noFill/>
        </p:spPr>
        <p:txBody>
          <a:bodyPr wrap="square" rtlCol="0">
            <a:spAutoFit/>
          </a:bodyPr>
          <a:lstStyle/>
          <a:p>
            <a:r>
              <a:rPr lang="fr-CA" sz="1600" dirty="0">
                <a:latin typeface="Poppins" panose="00000500000000000000" pitchFamily="2" charset="0"/>
                <a:cs typeface="Poppins" panose="00000500000000000000" pitchFamily="2" charset="0"/>
              </a:rPr>
              <a:t>Angle de 90°</a:t>
            </a:r>
          </a:p>
        </p:txBody>
      </p:sp>
      <mc:AlternateContent xmlns:mc="http://schemas.openxmlformats.org/markup-compatibility/2006" xmlns:p14="http://schemas.microsoft.com/office/powerpoint/2010/main">
        <mc:Choice Requires="p14">
          <p:contentPart p14:bwMode="auto" r:id="rId5">
            <p14:nvContentPartPr>
              <p14:cNvPr id="12" name="Encre 11">
                <a:extLst>
                  <a:ext uri="{FF2B5EF4-FFF2-40B4-BE49-F238E27FC236}">
                    <a16:creationId xmlns:a16="http://schemas.microsoft.com/office/drawing/2014/main" id="{9D6EA46A-0A77-EC03-624D-21A308DFA56B}"/>
                  </a:ext>
                </a:extLst>
              </p14:cNvPr>
              <p14:cNvContentPartPr/>
              <p14:nvPr/>
            </p14:nvContentPartPr>
            <p14:xfrm>
              <a:off x="10001366" y="3983644"/>
              <a:ext cx="586080" cy="279000"/>
            </p14:xfrm>
          </p:contentPart>
        </mc:Choice>
        <mc:Fallback xmlns="">
          <p:pic>
            <p:nvPicPr>
              <p:cNvPr id="12" name="Encre 11">
                <a:extLst>
                  <a:ext uri="{FF2B5EF4-FFF2-40B4-BE49-F238E27FC236}">
                    <a16:creationId xmlns:a16="http://schemas.microsoft.com/office/drawing/2014/main" xmlns="" xmlns:p14="http://schemas.microsoft.com/office/powerpoint/2010/main" id="{9D6EA46A-0A77-EC03-624D-21A308DFA56B}"/>
                  </a:ext>
                </a:extLst>
              </p:cNvPr>
              <p:cNvPicPr/>
              <p:nvPr/>
            </p:nvPicPr>
            <p:blipFill>
              <a:blip r:embed="rId6" cstate="print"/>
              <a:stretch>
                <a:fillRect/>
              </a:stretch>
            </p:blipFill>
            <p:spPr>
              <a:xfrm>
                <a:off x="9983366" y="3966004"/>
                <a:ext cx="621720" cy="314640"/>
              </a:xfrm>
              <a:prstGeom prst="rect">
                <a:avLst/>
              </a:prstGeom>
            </p:spPr>
          </p:pic>
        </mc:Fallback>
      </mc:AlternateContent>
      <p:cxnSp>
        <p:nvCxnSpPr>
          <p:cNvPr id="15" name="Connecteur droit avec flèche 14">
            <a:extLst>
              <a:ext uri="{FF2B5EF4-FFF2-40B4-BE49-F238E27FC236}">
                <a16:creationId xmlns:a16="http://schemas.microsoft.com/office/drawing/2014/main" id="{E993F159-494E-CCC6-6BCB-8902713BE62E}"/>
              </a:ext>
            </a:extLst>
          </p:cNvPr>
          <p:cNvCxnSpPr>
            <a:cxnSpLocks/>
          </p:cNvCxnSpPr>
          <p:nvPr/>
        </p:nvCxnSpPr>
        <p:spPr>
          <a:xfrm>
            <a:off x="8792010" y="3702677"/>
            <a:ext cx="1295974" cy="27977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16" name="Image 15">
            <a:extLst>
              <a:ext uri="{FF2B5EF4-FFF2-40B4-BE49-F238E27FC236}">
                <a16:creationId xmlns:a16="http://schemas.microsoft.com/office/drawing/2014/main" id="{EF8CC315-6FBD-CF16-3BFE-CFC2292C70E8}"/>
              </a:ext>
            </a:extLst>
          </p:cNvPr>
          <p:cNvPicPr>
            <a:picLocks noChangeAspect="1"/>
          </p:cNvPicPr>
          <p:nvPr/>
        </p:nvPicPr>
        <p:blipFill>
          <a:blip r:embed="rId7" cstate="print"/>
          <a:stretch>
            <a:fillRect/>
          </a:stretch>
        </p:blipFill>
        <p:spPr>
          <a:xfrm>
            <a:off x="7587301" y="3349552"/>
            <a:ext cx="367696" cy="367696"/>
          </a:xfrm>
          <a:prstGeom prst="rect">
            <a:avLst/>
          </a:prstGeom>
        </p:spPr>
      </p:pic>
    </p:spTree>
    <p:extLst>
      <p:ext uri="{BB962C8B-B14F-4D97-AF65-F5344CB8AC3E}">
        <p14:creationId xmlns:p14="http://schemas.microsoft.com/office/powerpoint/2010/main" val="177995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565B68-2267-9B1D-D9E0-D2D32FF68379}"/>
              </a:ext>
            </a:extLst>
          </p:cNvPr>
          <p:cNvSpPr>
            <a:spLocks noGrp="1"/>
          </p:cNvSpPr>
          <p:nvPr>
            <p:ph type="title"/>
          </p:nvPr>
        </p:nvSpPr>
        <p:spPr/>
        <p:txBody>
          <a:bodyPr/>
          <a:lstStyle/>
          <a:p>
            <a:r>
              <a:rPr lang="fr-CA" u="sng" dirty="0">
                <a:latin typeface="Impact" panose="020B0806030902050204" pitchFamily="34" charset="0"/>
              </a:rPr>
              <a:t>Douleurs au dos </a:t>
            </a:r>
          </a:p>
        </p:txBody>
      </p:sp>
      <p:sp>
        <p:nvSpPr>
          <p:cNvPr id="3" name="Espace réservé du contenu 2">
            <a:extLst>
              <a:ext uri="{FF2B5EF4-FFF2-40B4-BE49-F238E27FC236}">
                <a16:creationId xmlns:a16="http://schemas.microsoft.com/office/drawing/2014/main" id="{B0BBDC81-BA80-155C-ED0B-44D6C6BDFED1}"/>
              </a:ext>
            </a:extLst>
          </p:cNvPr>
          <p:cNvSpPr>
            <a:spLocks noGrp="1"/>
          </p:cNvSpPr>
          <p:nvPr>
            <p:ph idx="1"/>
          </p:nvPr>
        </p:nvSpPr>
        <p:spPr>
          <a:xfrm>
            <a:off x="1143000" y="1983850"/>
            <a:ext cx="10406271" cy="4536220"/>
          </a:xfrm>
        </p:spPr>
        <p:txBody>
          <a:bodyPr>
            <a:normAutofit fontScale="85000" lnSpcReduction="20000"/>
          </a:bodyPr>
          <a:lstStyle/>
          <a:p>
            <a:pPr marL="45720" indent="0">
              <a:buNone/>
            </a:pPr>
            <a:r>
              <a:rPr lang="fr-CA" sz="3400" u="sng"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Causes possibles:</a:t>
            </a:r>
          </a:p>
          <a:p>
            <a:pPr marL="45720" indent="0">
              <a:buNone/>
            </a:pPr>
            <a:r>
              <a:rPr lang="fr-CA" sz="340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a:t>
            </a:r>
            <a:r>
              <a:rPr lang="fr-CA" sz="3400"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osition trop allongée sur le vélo</a:t>
            </a:r>
          </a:p>
          <a:p>
            <a:pPr marL="45720" indent="0">
              <a:buNone/>
            </a:pPr>
            <a:r>
              <a:rPr lang="fr-CA" sz="340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a:t>
            </a:r>
            <a:r>
              <a:rPr lang="fr-CA" sz="3400"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elle trop haute </a:t>
            </a:r>
          </a:p>
          <a:p>
            <a:pPr marL="45720" indent="0">
              <a:buNone/>
            </a:pPr>
            <a:r>
              <a:rPr lang="fr-CA" sz="340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F</a:t>
            </a:r>
            <a:r>
              <a:rPr lang="fr-CA" sz="3400" b="0" i="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aiblesse des muscles stabilisateurs du tronc et ou déséquilibres musculaires</a:t>
            </a:r>
          </a:p>
          <a:p>
            <a:pPr marL="45720" indent="0">
              <a:buNone/>
            </a:pPr>
            <a:endParaRPr lang="fr-CA" sz="340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sz="3400" b="1"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Conseils</a:t>
            </a:r>
          </a:p>
          <a:p>
            <a:pPr>
              <a:buFont typeface="Wingdings" panose="05000000000000000000" pitchFamily="2" charset="2"/>
              <a:buChar char="v"/>
            </a:pPr>
            <a:r>
              <a:rPr lang="fr-CA" sz="340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Faire les ajustements nécessaire sur le vélo</a:t>
            </a:r>
          </a:p>
          <a:p>
            <a:pPr>
              <a:buFont typeface="Wingdings" panose="05000000000000000000" pitchFamily="2" charset="2"/>
              <a:buChar char="v"/>
            </a:pPr>
            <a:r>
              <a:rPr lang="fr-CA" sz="3400"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Entraînement ciblé</a:t>
            </a:r>
            <a:br>
              <a:rPr lang="fr-CA" dirty="0"/>
            </a:br>
            <a:endParaRPr lang="fr-CA" dirty="0"/>
          </a:p>
        </p:txBody>
      </p:sp>
    </p:spTree>
    <p:extLst>
      <p:ext uri="{BB962C8B-B14F-4D97-AF65-F5344CB8AC3E}">
        <p14:creationId xmlns:p14="http://schemas.microsoft.com/office/powerpoint/2010/main" val="234235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3600CC-B422-A615-7A74-2C77D175AEBD}"/>
              </a:ext>
            </a:extLst>
          </p:cNvPr>
          <p:cNvSpPr>
            <a:spLocks noGrp="1"/>
          </p:cNvSpPr>
          <p:nvPr>
            <p:ph type="title"/>
          </p:nvPr>
        </p:nvSpPr>
        <p:spPr>
          <a:xfrm>
            <a:off x="618978" y="71510"/>
            <a:ext cx="9875520" cy="1356360"/>
          </a:xfrm>
        </p:spPr>
        <p:txBody>
          <a:bodyPr/>
          <a:lstStyle/>
          <a:p>
            <a:r>
              <a:rPr lang="fr-CA" u="sng" dirty="0">
                <a:latin typeface="Impact" panose="020B0806030902050204" pitchFamily="34" charset="0"/>
              </a:rPr>
              <a:t>Douleurs aux fesses</a:t>
            </a:r>
          </a:p>
        </p:txBody>
      </p:sp>
      <p:sp>
        <p:nvSpPr>
          <p:cNvPr id="3" name="Espace réservé du contenu 2">
            <a:extLst>
              <a:ext uri="{FF2B5EF4-FFF2-40B4-BE49-F238E27FC236}">
                <a16:creationId xmlns:a16="http://schemas.microsoft.com/office/drawing/2014/main" id="{C203C825-423B-0548-22D5-05E796E6C781}"/>
              </a:ext>
            </a:extLst>
          </p:cNvPr>
          <p:cNvSpPr>
            <a:spLocks noGrp="1"/>
          </p:cNvSpPr>
          <p:nvPr>
            <p:ph idx="1"/>
          </p:nvPr>
        </p:nvSpPr>
        <p:spPr>
          <a:xfrm>
            <a:off x="618978" y="1083211"/>
            <a:ext cx="11324493" cy="5472333"/>
          </a:xfrm>
        </p:spPr>
        <p:txBody>
          <a:bodyPr>
            <a:normAutofit fontScale="92500" lnSpcReduction="10000"/>
          </a:bodyPr>
          <a:lstStyle/>
          <a:p>
            <a:pPr marL="45720" indent="0">
              <a:buNone/>
            </a:pPr>
            <a:endPar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endParaRPr>
          </a:p>
          <a:p>
            <a:pPr marL="45720" indent="0">
              <a:buNone/>
            </a:pPr>
            <a:r>
              <a:rPr lang="fr-CA" sz="3200" u="sng"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Causes possibles: </a:t>
            </a:r>
          </a:p>
          <a:p>
            <a:pPr algn="l">
              <a:buFont typeface="Arial" panose="020B0604020202020204" pitchFamily="34" charset="0"/>
              <a:buChar char="•"/>
            </a:pPr>
            <a:r>
              <a:rPr lang="fr-CA" sz="32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M</a:t>
            </a:r>
            <a:r>
              <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auvais positionnement vélo</a:t>
            </a:r>
          </a:p>
          <a:p>
            <a:pPr algn="l">
              <a:buFont typeface="Arial" panose="020B0604020202020204" pitchFamily="34" charset="0"/>
              <a:buChar char="•"/>
            </a:pPr>
            <a:r>
              <a:rPr lang="fr-CA" sz="32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S</a:t>
            </a:r>
            <a:r>
              <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elle non adaptée</a:t>
            </a:r>
          </a:p>
          <a:p>
            <a:pPr algn="l">
              <a:buFont typeface="Arial" panose="020B0604020202020204" pitchFamily="34" charset="0"/>
              <a:buChar char="•"/>
            </a:pPr>
            <a:r>
              <a:rPr lang="fr-CA" sz="32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F</a:t>
            </a:r>
            <a:r>
              <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aiblesse des muscles fessiers</a:t>
            </a:r>
          </a:p>
          <a:p>
            <a:pPr algn="l">
              <a:buFont typeface="Arial" panose="020B0604020202020204" pitchFamily="34" charset="0"/>
              <a:buChar char="•"/>
            </a:pPr>
            <a:endParaRPr lang="fr-CA"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endParaRPr>
          </a:p>
          <a:p>
            <a:pPr marL="45720" indent="0" algn="l">
              <a:buNone/>
            </a:pPr>
            <a:r>
              <a:rPr lang="fr-CA" sz="3200" b="1"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Prévention</a:t>
            </a:r>
          </a:p>
          <a:p>
            <a:pPr algn="l">
              <a:buFont typeface="Arial" panose="020B0604020202020204" pitchFamily="34" charset="0"/>
              <a:buChar char="•"/>
            </a:pPr>
            <a:r>
              <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Portez un cuissard de vélo coussiné</a:t>
            </a:r>
          </a:p>
          <a:p>
            <a:pPr algn="l">
              <a:buFont typeface="Arial" panose="020B0604020202020204" pitchFamily="34" charset="0"/>
              <a:buChar char="•"/>
            </a:pPr>
            <a:r>
              <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Engager les muscles abdominaux </a:t>
            </a:r>
          </a:p>
          <a:p>
            <a:pPr algn="l">
              <a:buFont typeface="Arial" panose="020B0604020202020204" pitchFamily="34" charset="0"/>
              <a:buChar char="•"/>
            </a:pPr>
            <a:r>
              <a:rPr lang="fr-CA" sz="32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E</a:t>
            </a:r>
            <a:r>
              <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xercices de renforcement </a:t>
            </a:r>
            <a:r>
              <a:rPr lang="fr-CA" sz="32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d</a:t>
            </a:r>
            <a:r>
              <a:rPr lang="fr-CA" sz="32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es muscles fessiers</a:t>
            </a:r>
          </a:p>
          <a:p>
            <a:pPr marL="45720" indent="0">
              <a:buNone/>
            </a:pPr>
            <a:endParaRPr lang="fr-CA" u="sng" dirty="0"/>
          </a:p>
        </p:txBody>
      </p:sp>
    </p:spTree>
    <p:extLst>
      <p:ext uri="{BB962C8B-B14F-4D97-AF65-F5344CB8AC3E}">
        <p14:creationId xmlns:p14="http://schemas.microsoft.com/office/powerpoint/2010/main" val="151855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87632-C1EE-BA4F-0C74-8553CB955792}"/>
              </a:ext>
            </a:extLst>
          </p:cNvPr>
          <p:cNvSpPr>
            <a:spLocks noGrp="1"/>
          </p:cNvSpPr>
          <p:nvPr>
            <p:ph type="title"/>
          </p:nvPr>
        </p:nvSpPr>
        <p:spPr>
          <a:xfrm>
            <a:off x="293510" y="300038"/>
            <a:ext cx="9875520" cy="1356360"/>
          </a:xfrm>
        </p:spPr>
        <p:txBody>
          <a:bodyPr/>
          <a:lstStyle/>
          <a:p>
            <a:r>
              <a:rPr lang="fr-CA" u="sng" dirty="0">
                <a:solidFill>
                  <a:srgbClr val="60BD21"/>
                </a:solidFill>
                <a:latin typeface="Impact" panose="020B0806030902050204" pitchFamily="34" charset="0"/>
              </a:rPr>
              <a:t>Douleurs aux genoux</a:t>
            </a:r>
          </a:p>
        </p:txBody>
      </p:sp>
      <p:sp>
        <p:nvSpPr>
          <p:cNvPr id="3" name="Espace réservé du contenu 2">
            <a:extLst>
              <a:ext uri="{FF2B5EF4-FFF2-40B4-BE49-F238E27FC236}">
                <a16:creationId xmlns:a16="http://schemas.microsoft.com/office/drawing/2014/main" id="{B215C601-4D11-B619-BE52-DD8A556390E8}"/>
              </a:ext>
            </a:extLst>
          </p:cNvPr>
          <p:cNvSpPr>
            <a:spLocks noGrp="1"/>
          </p:cNvSpPr>
          <p:nvPr>
            <p:ph idx="1"/>
          </p:nvPr>
        </p:nvSpPr>
        <p:spPr>
          <a:xfrm>
            <a:off x="293511" y="1820594"/>
            <a:ext cx="9342858" cy="4737368"/>
          </a:xfrm>
          <a:effectLst/>
        </p:spPr>
        <p:txBody>
          <a:bodyPr>
            <a:normAutofit/>
          </a:bodyPr>
          <a:lstStyle/>
          <a:p>
            <a:pPr marL="45720" indent="0" algn="l">
              <a:buNone/>
            </a:pPr>
            <a:r>
              <a:rPr lang="fr-CA" sz="2400" u="sng"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Causes possibles:</a:t>
            </a:r>
          </a:p>
          <a:p>
            <a:pPr algn="l">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M</a:t>
            </a:r>
            <a:r>
              <a:rPr lang="fr-CA" sz="24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auvais positionnement/ajustement du vélo </a:t>
            </a:r>
            <a:endParaRPr lang="fr-CA" sz="24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endParaRPr>
          </a:p>
          <a:p>
            <a:pPr algn="l">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F</a:t>
            </a:r>
            <a:r>
              <a:rPr lang="fr-CA" sz="24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aiblesse musculaire</a:t>
            </a:r>
          </a:p>
          <a:p>
            <a:pPr algn="l">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S</a:t>
            </a:r>
            <a:r>
              <a:rPr lang="fr-CA" sz="24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urutilisation</a:t>
            </a:r>
          </a:p>
          <a:p>
            <a:pPr algn="l">
              <a:buFont typeface="Arial" panose="020B0604020202020204" pitchFamily="34" charset="0"/>
              <a:buChar char="•"/>
            </a:pPr>
            <a:endParaRPr lang="fr-CA" sz="2400" b="1"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endParaRPr>
          </a:p>
          <a:p>
            <a:pPr marL="45720" indent="0" algn="l">
              <a:buNone/>
            </a:pPr>
            <a:r>
              <a:rPr lang="fr-CA" sz="2400" b="1"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Prévention</a:t>
            </a:r>
          </a:p>
          <a:p>
            <a:pPr algn="l">
              <a:buFont typeface="Wingdings" panose="05000000000000000000" pitchFamily="2" charset="2"/>
              <a:buChar char="v"/>
            </a:pPr>
            <a:r>
              <a:rPr lang="fr-CA" sz="24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 S</a:t>
            </a:r>
            <a:r>
              <a:rPr lang="fr-CA" sz="24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éances de renforcement musculaire et séances d’étirements dans votre routine d’entraînement.</a:t>
            </a:r>
          </a:p>
          <a:p>
            <a:pPr algn="l">
              <a:buFont typeface="Wingdings" panose="05000000000000000000" pitchFamily="2" charset="2"/>
              <a:buChar char="v"/>
            </a:pPr>
            <a:r>
              <a:rPr lang="fr-CA" sz="240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 P</a:t>
            </a:r>
            <a:r>
              <a:rPr lang="fr-CA" sz="2400" b="0" i="0" dirty="0">
                <a:solidFill>
                  <a:srgbClr val="231F2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rPr>
              <a:t>lan d’entraînement progressif pour atteindre vos objectifs sans causer de stress inutile à vos articulations.</a:t>
            </a:r>
          </a:p>
          <a:p>
            <a:pPr algn="l">
              <a:buFont typeface="Arial" panose="020B0604020202020204" pitchFamily="34" charset="0"/>
              <a:buChar char="•"/>
            </a:pPr>
            <a:endParaRPr lang="fr-CA" sz="2000" b="0" i="0" dirty="0">
              <a:solidFill>
                <a:srgbClr val="000000"/>
              </a:solidFill>
              <a:effectLst>
                <a:outerShdw blurRad="38100" dist="38100" dir="2700000" algn="tl">
                  <a:srgbClr val="000000">
                    <a:alpha val="43137"/>
                  </a:srgbClr>
                </a:outerShdw>
              </a:effectLst>
              <a:highlight>
                <a:srgbClr val="FFFFFF"/>
              </a:highlight>
              <a:latin typeface="Poppins" panose="00000500000000000000" pitchFamily="2" charset="0"/>
              <a:cs typeface="Poppins" panose="00000500000000000000" pitchFamily="2" charset="0"/>
            </a:endParaRPr>
          </a:p>
          <a:p>
            <a:pPr marL="45720" indent="0">
              <a:buNone/>
            </a:pPr>
            <a:endParaRPr lang="fr-CA" dirty="0"/>
          </a:p>
        </p:txBody>
      </p:sp>
      <p:pic>
        <p:nvPicPr>
          <p:cNvPr id="5" name="Image 4">
            <a:extLst>
              <a:ext uri="{FF2B5EF4-FFF2-40B4-BE49-F238E27FC236}">
                <a16:creationId xmlns:a16="http://schemas.microsoft.com/office/drawing/2014/main" id="{4758B2DC-7A62-E78D-CE32-6E6389C9A303}"/>
              </a:ext>
            </a:extLst>
          </p:cNvPr>
          <p:cNvPicPr>
            <a:picLocks noChangeAspect="1"/>
          </p:cNvPicPr>
          <p:nvPr/>
        </p:nvPicPr>
        <p:blipFill>
          <a:blip r:embed="rId2" cstate="print"/>
          <a:stretch>
            <a:fillRect/>
          </a:stretch>
        </p:blipFill>
        <p:spPr>
          <a:xfrm>
            <a:off x="9473396" y="300038"/>
            <a:ext cx="2425094" cy="3128962"/>
          </a:xfrm>
          <a:prstGeom prst="rect">
            <a:avLst/>
          </a:prstGeom>
        </p:spPr>
      </p:pic>
    </p:spTree>
    <p:extLst>
      <p:ext uri="{BB962C8B-B14F-4D97-AF65-F5344CB8AC3E}">
        <p14:creationId xmlns:p14="http://schemas.microsoft.com/office/powerpoint/2010/main" val="417206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D6A30-F278-9331-A0E7-78AC646ABDED}"/>
              </a:ext>
            </a:extLst>
          </p:cNvPr>
          <p:cNvSpPr>
            <a:spLocks noGrp="1"/>
          </p:cNvSpPr>
          <p:nvPr>
            <p:ph type="title"/>
          </p:nvPr>
        </p:nvSpPr>
        <p:spPr>
          <a:xfrm>
            <a:off x="1099059" y="2833339"/>
            <a:ext cx="9875520" cy="1356360"/>
          </a:xfrm>
        </p:spPr>
        <p:txBody>
          <a:bodyPr>
            <a:normAutofit fontScale="90000"/>
          </a:bodyPr>
          <a:lstStyle/>
          <a:p>
            <a:r>
              <a:rPr lang="fr-CA" sz="15300" dirty="0">
                <a:highlight>
                  <a:srgbClr val="231F20"/>
                </a:highlight>
                <a:latin typeface="Impact" panose="020B0806030902050204" pitchFamily="34" charset="0"/>
              </a:rPr>
              <a:t>Entraînement</a:t>
            </a:r>
            <a:r>
              <a:rPr lang="fr-CA" dirty="0">
                <a:latin typeface="Impact" panose="020B0806030902050204" pitchFamily="34" charset="0"/>
              </a:rPr>
              <a:t> </a:t>
            </a:r>
          </a:p>
        </p:txBody>
      </p:sp>
    </p:spTree>
    <p:extLst>
      <p:ext uri="{BB962C8B-B14F-4D97-AF65-F5344CB8AC3E}">
        <p14:creationId xmlns:p14="http://schemas.microsoft.com/office/powerpoint/2010/main" val="146114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A3219-1C1F-7BB9-A951-9A54E6FCA829}"/>
              </a:ext>
            </a:extLst>
          </p:cNvPr>
          <p:cNvSpPr>
            <a:spLocks noGrp="1"/>
          </p:cNvSpPr>
          <p:nvPr>
            <p:ph type="title"/>
          </p:nvPr>
        </p:nvSpPr>
        <p:spPr>
          <a:xfrm>
            <a:off x="1143000" y="609600"/>
            <a:ext cx="9875520" cy="5065986"/>
          </a:xfrm>
        </p:spPr>
        <p:txBody>
          <a:bodyPr/>
          <a:lstStyle/>
          <a:p>
            <a:r>
              <a:rPr lang="fr-CA" dirty="0">
                <a:latin typeface="Impact" panose="020B0806030902050204" pitchFamily="34" charset="0"/>
              </a:rPr>
              <a:t>       L’endurance fondamentale à vélo</a:t>
            </a:r>
          </a:p>
        </p:txBody>
      </p:sp>
    </p:spTree>
    <p:extLst>
      <p:ext uri="{BB962C8B-B14F-4D97-AF65-F5344CB8AC3E}">
        <p14:creationId xmlns:p14="http://schemas.microsoft.com/office/powerpoint/2010/main" val="2506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9DB1D-B590-2A01-B1B0-ED8FA9E542E2}"/>
              </a:ext>
            </a:extLst>
          </p:cNvPr>
          <p:cNvSpPr>
            <a:spLocks noGrp="1"/>
          </p:cNvSpPr>
          <p:nvPr>
            <p:ph type="title"/>
          </p:nvPr>
        </p:nvSpPr>
        <p:spPr>
          <a:xfrm>
            <a:off x="1143000" y="609600"/>
            <a:ext cx="11049000" cy="1356360"/>
          </a:xfrm>
        </p:spPr>
        <p:txBody>
          <a:bodyPr/>
          <a:lstStyle/>
          <a:p>
            <a:r>
              <a:rPr lang="fr-CA" dirty="0">
                <a:latin typeface="Impact" panose="020B0806030902050204" pitchFamily="34" charset="0"/>
              </a:rPr>
              <a:t>Définir sa zone d’endurance avec ses fréquences cardiaques</a:t>
            </a:r>
          </a:p>
        </p:txBody>
      </p:sp>
      <p:sp>
        <p:nvSpPr>
          <p:cNvPr id="3" name="Espace réservé du contenu 2">
            <a:extLst>
              <a:ext uri="{FF2B5EF4-FFF2-40B4-BE49-F238E27FC236}">
                <a16:creationId xmlns:a16="http://schemas.microsoft.com/office/drawing/2014/main" id="{A680CE71-4E81-674F-9F18-D8100179CC13}"/>
              </a:ext>
            </a:extLst>
          </p:cNvPr>
          <p:cNvSpPr>
            <a:spLocks noGrp="1"/>
          </p:cNvSpPr>
          <p:nvPr>
            <p:ph idx="1"/>
          </p:nvPr>
        </p:nvSpPr>
        <p:spPr/>
        <p:txBody>
          <a:bodyPr>
            <a:normAutofit lnSpcReduction="10000"/>
          </a:bodyPr>
          <a:lstStyle/>
          <a:p>
            <a:r>
              <a:rPr lang="fr-CA" sz="3200" u="sng" dirty="0">
                <a:solidFill>
                  <a:srgbClr val="141516"/>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a:t>
            </a:r>
            <a:r>
              <a:rPr lang="fr-CA" sz="3200" i="0" u="sng" dirty="0">
                <a:solidFill>
                  <a:srgbClr val="141516"/>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’accumulation du temps en zone 2 </a:t>
            </a:r>
            <a:r>
              <a:rPr lang="fr-CA" sz="3200" i="0" dirty="0">
                <a:solidFill>
                  <a:srgbClr val="141516"/>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est la meilleure solution pour développer son endurance.</a:t>
            </a:r>
          </a:p>
          <a:p>
            <a:r>
              <a:rPr lang="fr-CA" sz="3200" i="0" dirty="0">
                <a:solidFill>
                  <a:srgbClr val="141516"/>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Avant tout, la zone 2 peut être définie en fonction de sa fréquence cardiaque. Pour ça, il faut connaitre sa fréquence cardiaque maximale </a:t>
            </a:r>
            <a:r>
              <a:rPr lang="fr-CA" sz="2800" i="0" dirty="0">
                <a:solidFill>
                  <a:srgbClr val="141516"/>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(FC max</a:t>
            </a:r>
            <a:r>
              <a:rPr lang="fr-CA" sz="2800" dirty="0">
                <a:solidFill>
                  <a:srgbClr val="141516"/>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t>
            </a:r>
            <a:endParaRPr lang="fr-CA" sz="2800" b="1"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r>
              <a:rPr lang="fr-CA" sz="2800" b="1" dirty="0">
                <a:solidFill>
                  <a:srgbClr val="231F20"/>
                </a:solidFill>
                <a:effectLst>
                  <a:outerShdw blurRad="38100" dist="38100" dir="2700000" algn="tl">
                    <a:srgbClr val="000000">
                      <a:alpha val="43137"/>
                    </a:srgbClr>
                  </a:outerShdw>
                </a:effectLst>
                <a:highlight>
                  <a:srgbClr val="FFFF00"/>
                </a:highlight>
                <a:latin typeface="Poppins" panose="00000500000000000000" pitchFamily="2" charset="0"/>
                <a:cs typeface="Poppins" panose="00000500000000000000" pitchFamily="2" charset="0"/>
              </a:rPr>
              <a:t>Fréquence cardiaque maximale</a:t>
            </a:r>
            <a:r>
              <a:rPr lang="fr-CA" sz="3900" b="1" dirty="0">
                <a:solidFill>
                  <a:srgbClr val="231F20"/>
                </a:solidFill>
                <a:effectLst>
                  <a:outerShdw blurRad="38100" dist="38100" dir="2700000" algn="tl">
                    <a:srgbClr val="000000">
                      <a:alpha val="43137"/>
                    </a:srgbClr>
                  </a:outerShdw>
                </a:effectLst>
                <a:highlight>
                  <a:srgbClr val="FFFF00"/>
                </a:highlight>
                <a:latin typeface="Poppins" panose="00000500000000000000" pitchFamily="2" charset="0"/>
                <a:cs typeface="Poppins" panose="00000500000000000000" pitchFamily="2" charset="0"/>
              </a:rPr>
              <a:t>= 220- âge </a:t>
            </a:r>
          </a:p>
          <a:p>
            <a:pPr marL="45720" indent="0">
              <a:buNone/>
            </a:pPr>
            <a:endParaRPr lang="fr-CA" b="0" i="0" dirty="0">
              <a:solidFill>
                <a:srgbClr val="141516"/>
              </a:solidFill>
              <a:effectLst/>
              <a:latin typeface="Lato" panose="020F0502020204030203" pitchFamily="34" charset="0"/>
            </a:endParaRPr>
          </a:p>
        </p:txBody>
      </p:sp>
    </p:spTree>
    <p:extLst>
      <p:ext uri="{BB962C8B-B14F-4D97-AF65-F5344CB8AC3E}">
        <p14:creationId xmlns:p14="http://schemas.microsoft.com/office/powerpoint/2010/main" val="2891433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868299-69A3-B32F-8A87-F02499CDDDE8}"/>
              </a:ext>
            </a:extLst>
          </p:cNvPr>
          <p:cNvSpPr>
            <a:spLocks noGrp="1"/>
          </p:cNvSpPr>
          <p:nvPr>
            <p:ph type="title"/>
          </p:nvPr>
        </p:nvSpPr>
        <p:spPr>
          <a:xfrm>
            <a:off x="334618" y="2750820"/>
            <a:ext cx="9875520" cy="1356360"/>
          </a:xfrm>
        </p:spPr>
        <p:txBody>
          <a:bodyPr>
            <a:normAutofit fontScale="90000"/>
          </a:bodyPr>
          <a:lstStyle/>
          <a:p>
            <a:br>
              <a:rPr lang="fr-CA" dirty="0">
                <a:latin typeface="Impact" panose="020B0806030902050204" pitchFamily="34" charset="0"/>
              </a:rPr>
            </a:br>
            <a:r>
              <a:rPr lang="fr-CA" dirty="0">
                <a:latin typeface="Impact" panose="020B0806030902050204" pitchFamily="34" charset="0"/>
              </a:rPr>
              <a:t>Zones</a:t>
            </a:r>
            <a:br>
              <a:rPr lang="fr-CA" dirty="0">
                <a:latin typeface="Impact" panose="020B0806030902050204" pitchFamily="34" charset="0"/>
              </a:rPr>
            </a:br>
            <a:r>
              <a:rPr lang="fr-CA" dirty="0">
                <a:latin typeface="Impact" panose="020B0806030902050204" pitchFamily="34" charset="0"/>
              </a:rPr>
              <a:t>d’intensités</a:t>
            </a:r>
          </a:p>
        </p:txBody>
      </p:sp>
      <p:pic>
        <p:nvPicPr>
          <p:cNvPr id="7" name="Image 6">
            <a:extLst>
              <a:ext uri="{FF2B5EF4-FFF2-40B4-BE49-F238E27FC236}">
                <a16:creationId xmlns:a16="http://schemas.microsoft.com/office/drawing/2014/main" id="{EA5E34C6-C79F-0C1C-FAD7-24542482CE10}"/>
              </a:ext>
            </a:extLst>
          </p:cNvPr>
          <p:cNvPicPr>
            <a:picLocks noChangeAspect="1"/>
          </p:cNvPicPr>
          <p:nvPr/>
        </p:nvPicPr>
        <p:blipFill>
          <a:blip r:embed="rId2" cstate="print"/>
          <a:stretch>
            <a:fillRect/>
          </a:stretch>
        </p:blipFill>
        <p:spPr>
          <a:xfrm>
            <a:off x="3021497" y="1083416"/>
            <a:ext cx="8617751" cy="4691167"/>
          </a:xfrm>
          <a:prstGeom prst="rect">
            <a:avLst/>
          </a:prstGeom>
        </p:spPr>
      </p:pic>
    </p:spTree>
    <p:extLst>
      <p:ext uri="{BB962C8B-B14F-4D97-AF65-F5344CB8AC3E}">
        <p14:creationId xmlns:p14="http://schemas.microsoft.com/office/powerpoint/2010/main" val="156836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BC30DF-7851-A233-198A-5C7656CC40D3}"/>
              </a:ext>
            </a:extLst>
          </p:cNvPr>
          <p:cNvSpPr>
            <a:spLocks noGrp="1"/>
          </p:cNvSpPr>
          <p:nvPr>
            <p:ph idx="1"/>
          </p:nvPr>
        </p:nvSpPr>
        <p:spPr>
          <a:xfrm>
            <a:off x="363415" y="365761"/>
            <a:ext cx="11828585" cy="6126479"/>
          </a:xfrm>
        </p:spPr>
        <p:txBody>
          <a:bodyPr>
            <a:normAutofit/>
          </a:bodyPr>
          <a:lstStyle/>
          <a:p>
            <a:pPr marL="45720" indent="0">
              <a:buNone/>
            </a:pPr>
            <a:endParaRPr lang="fr-CA" dirty="0">
              <a:effectLst>
                <a:outerShdw blurRad="38100" dist="38100" dir="2700000" algn="tl">
                  <a:srgbClr val="000000">
                    <a:alpha val="43137"/>
                  </a:srgbClr>
                </a:outerShdw>
              </a:effectLst>
            </a:endParaRPr>
          </a:p>
          <a:p>
            <a:pPr marL="45720" indent="0">
              <a:buNone/>
            </a:pPr>
            <a:endParaRPr lang="fr-CA" dirty="0">
              <a:effectLst>
                <a:outerShdw blurRad="38100" dist="38100" dir="2700000" algn="tl">
                  <a:srgbClr val="000000">
                    <a:alpha val="43137"/>
                  </a:srgbClr>
                </a:outerShdw>
              </a:effectLst>
            </a:endParaRPr>
          </a:p>
          <a:p>
            <a:pPr marL="45720" indent="0">
              <a:buNone/>
            </a:pPr>
            <a:endParaRPr lang="fr-CA" sz="3800" dirty="0">
              <a:effectLst>
                <a:outerShdw blurRad="38100" dist="38100" dir="2700000" algn="tl">
                  <a:srgbClr val="000000">
                    <a:alpha val="43137"/>
                  </a:srgbClr>
                </a:outerShdw>
              </a:effectLst>
            </a:endParaRPr>
          </a:p>
          <a:p>
            <a:pPr marL="45720" indent="0">
              <a:buNone/>
            </a:pPr>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1. En circuit</a:t>
            </a:r>
          </a:p>
          <a:p>
            <a:pPr marL="45720" indent="0">
              <a:buNone/>
            </a:pPr>
            <a:endPar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2. Traditionnel</a:t>
            </a:r>
          </a:p>
          <a:p>
            <a:pPr marL="45720" indent="0">
              <a:buNone/>
            </a:pPr>
            <a:endParaRPr lang="fr-CA" sz="24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sz="2400" dirty="0">
                <a:solidFill>
                  <a:srgbClr val="81BE4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3. Cours de </a:t>
            </a:r>
            <a:r>
              <a:rPr lang="fr-CA" sz="2400" dirty="0" err="1">
                <a:solidFill>
                  <a:srgbClr val="81BE4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spinning</a:t>
            </a:r>
            <a:endParaRPr lang="fr-CA" sz="2400" dirty="0">
              <a:solidFill>
                <a:srgbClr val="81BE4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endPar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sz="2400" dirty="0">
                <a:solidFill>
                  <a:srgbClr val="60BD2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4. Mobilité</a:t>
            </a:r>
          </a:p>
        </p:txBody>
      </p:sp>
      <p:sp>
        <p:nvSpPr>
          <p:cNvPr id="2" name="ZoneTexte 1">
            <a:extLst>
              <a:ext uri="{FF2B5EF4-FFF2-40B4-BE49-F238E27FC236}">
                <a16:creationId xmlns:a16="http://schemas.microsoft.com/office/drawing/2014/main" id="{287FCB60-B577-051B-AE13-D4726F815124}"/>
              </a:ext>
            </a:extLst>
          </p:cNvPr>
          <p:cNvSpPr txBox="1"/>
          <p:nvPr/>
        </p:nvSpPr>
        <p:spPr>
          <a:xfrm>
            <a:off x="801859" y="365760"/>
            <a:ext cx="10035210" cy="1446550"/>
          </a:xfrm>
          <a:prstGeom prst="rect">
            <a:avLst/>
          </a:prstGeom>
          <a:noFill/>
        </p:spPr>
        <p:txBody>
          <a:bodyPr wrap="square" rtlCol="0">
            <a:spAutoFit/>
          </a:bodyPr>
          <a:lstStyle/>
          <a:p>
            <a:pPr algn="ctr"/>
            <a:r>
              <a:rPr lang="fr-CA" sz="4400" dirty="0">
                <a:solidFill>
                  <a:srgbClr val="60BD21"/>
                </a:solidFill>
                <a:highlight>
                  <a:srgbClr val="231F20"/>
                </a:highlight>
                <a:latin typeface="Impact" panose="020B0806030902050204" pitchFamily="34" charset="0"/>
              </a:rPr>
              <a:t>Méthodes d’entraînement</a:t>
            </a:r>
          </a:p>
          <a:p>
            <a:pPr algn="ctr"/>
            <a:r>
              <a:rPr lang="fr-CA" sz="4400" dirty="0">
                <a:solidFill>
                  <a:srgbClr val="60BD21"/>
                </a:solidFill>
                <a:highlight>
                  <a:srgbClr val="231F20"/>
                </a:highlight>
                <a:latin typeface="Impact" panose="020B0806030902050204" pitchFamily="34" charset="0"/>
              </a:rPr>
              <a:t>gym ou maison</a:t>
            </a:r>
          </a:p>
        </p:txBody>
      </p:sp>
    </p:spTree>
    <p:extLst>
      <p:ext uri="{BB962C8B-B14F-4D97-AF65-F5344CB8AC3E}">
        <p14:creationId xmlns:p14="http://schemas.microsoft.com/office/powerpoint/2010/main" val="187185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09B77-C2C3-B752-CF6D-2102FAAFEBA6}"/>
              </a:ext>
            </a:extLst>
          </p:cNvPr>
          <p:cNvSpPr>
            <a:spLocks noGrp="1"/>
          </p:cNvSpPr>
          <p:nvPr>
            <p:ph type="title"/>
          </p:nvPr>
        </p:nvSpPr>
        <p:spPr>
          <a:xfrm>
            <a:off x="1140351" y="823423"/>
            <a:ext cx="9875520" cy="861391"/>
          </a:xfrm>
        </p:spPr>
        <p:txBody>
          <a:bodyPr>
            <a:normAutofit/>
          </a:bodyPr>
          <a:lstStyle/>
          <a:p>
            <a:pPr algn="ctr"/>
            <a:r>
              <a:rPr lang="fr-CA" sz="4800" kern="100" dirty="0">
                <a:solidFill>
                  <a:srgbClr val="60BD21"/>
                </a:solidFill>
                <a:effectLst/>
                <a:highlight>
                  <a:srgbClr val="231F20"/>
                </a:highlight>
                <a:latin typeface="Impact" panose="020B0806030902050204" pitchFamily="34" charset="0"/>
                <a:ea typeface="Calibri" panose="020F0502020204030204" pitchFamily="34" charset="0"/>
                <a:cs typeface="Times New Roman" panose="02020603050405020304" pitchFamily="18" charset="0"/>
              </a:rPr>
              <a:t>Po</a:t>
            </a:r>
            <a:r>
              <a:rPr lang="fr-CA" sz="4800" kern="100" dirty="0">
                <a:solidFill>
                  <a:srgbClr val="60BD21"/>
                </a:solidFill>
                <a:highlight>
                  <a:srgbClr val="231F20"/>
                </a:highlight>
                <a:latin typeface="Impact" panose="020B0806030902050204" pitchFamily="34" charset="0"/>
                <a:ea typeface="Calibri" panose="020F0502020204030204" pitchFamily="34" charset="0"/>
                <a:cs typeface="Times New Roman" panose="02020603050405020304" pitchFamily="18" charset="0"/>
              </a:rPr>
              <a:t>sitionnement adéquat sur le vélo</a:t>
            </a:r>
            <a:endParaRPr lang="fr-CA" dirty="0">
              <a:solidFill>
                <a:srgbClr val="60BD21"/>
              </a:solidFill>
              <a:highlight>
                <a:srgbClr val="231F20"/>
              </a:highlight>
            </a:endParaRPr>
          </a:p>
        </p:txBody>
      </p:sp>
      <p:sp>
        <p:nvSpPr>
          <p:cNvPr id="3" name="Espace réservé du contenu 2">
            <a:extLst>
              <a:ext uri="{FF2B5EF4-FFF2-40B4-BE49-F238E27FC236}">
                <a16:creationId xmlns:a16="http://schemas.microsoft.com/office/drawing/2014/main" id="{4C0AC1CA-9A97-44C7-A6FF-7274EA8F7574}"/>
              </a:ext>
            </a:extLst>
          </p:cNvPr>
          <p:cNvSpPr>
            <a:spLocks noGrp="1"/>
          </p:cNvSpPr>
          <p:nvPr>
            <p:ph idx="1"/>
          </p:nvPr>
        </p:nvSpPr>
        <p:spPr>
          <a:xfrm>
            <a:off x="940904" y="2592193"/>
            <a:ext cx="9872871" cy="2143539"/>
          </a:xfrm>
        </p:spPr>
        <p:txBody>
          <a:bodyPr>
            <a:normAutofit/>
          </a:bodyPr>
          <a:lstStyle/>
          <a:p>
            <a:pPr marL="45720" indent="0" algn="ctr">
              <a:buNone/>
            </a:pPr>
            <a:r>
              <a:rPr lang="fr-CA" sz="3200" b="1"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Il permet :</a:t>
            </a:r>
          </a:p>
        </p:txBody>
      </p:sp>
      <p:sp>
        <p:nvSpPr>
          <p:cNvPr id="4" name="ZoneTexte 3">
            <a:extLst>
              <a:ext uri="{FF2B5EF4-FFF2-40B4-BE49-F238E27FC236}">
                <a16:creationId xmlns:a16="http://schemas.microsoft.com/office/drawing/2014/main" id="{B13B5CAE-8E3F-417B-9FB6-0ACC30399214}"/>
              </a:ext>
            </a:extLst>
          </p:cNvPr>
          <p:cNvSpPr txBox="1"/>
          <p:nvPr/>
        </p:nvSpPr>
        <p:spPr>
          <a:xfrm>
            <a:off x="940904" y="3663963"/>
            <a:ext cx="10074967" cy="2554545"/>
          </a:xfrm>
          <a:prstGeom prst="rect">
            <a:avLst/>
          </a:prstGeom>
          <a:noFill/>
        </p:spPr>
        <p:txBody>
          <a:bodyPr wrap="square" rtlCol="0">
            <a:spAutoFit/>
          </a:bodyPr>
          <a:lstStyle/>
          <a:p>
            <a:pPr marL="285750" indent="-285750">
              <a:buFont typeface="Wingdings" panose="05000000000000000000" pitchFamily="2" charset="2"/>
              <a:buChar char="Ø"/>
            </a:pPr>
            <a:r>
              <a:rPr lang="fr-CA" sz="32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D’assurer notre confort durant la sortie </a:t>
            </a:r>
          </a:p>
          <a:p>
            <a:endParaRPr lang="fr-CA" sz="32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285750" indent="-285750">
              <a:buFont typeface="Wingdings" panose="05000000000000000000" pitchFamily="2" charset="2"/>
              <a:buChar char="Ø"/>
            </a:pPr>
            <a:r>
              <a:rPr lang="fr-CA" sz="32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De rouler efficacement</a:t>
            </a:r>
          </a:p>
          <a:p>
            <a:endParaRPr lang="fr-CA" sz="32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285750" indent="-285750">
              <a:buFont typeface="Wingdings" panose="05000000000000000000" pitchFamily="2" charset="2"/>
              <a:buChar char="Ø"/>
            </a:pPr>
            <a:r>
              <a:rPr lang="fr-CA" sz="32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De prévenir les blessures </a:t>
            </a:r>
          </a:p>
        </p:txBody>
      </p:sp>
    </p:spTree>
    <p:extLst>
      <p:ext uri="{BB962C8B-B14F-4D97-AF65-F5344CB8AC3E}">
        <p14:creationId xmlns:p14="http://schemas.microsoft.com/office/powerpoint/2010/main" val="283796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F3B5E5-886A-73A1-CD55-2122C25746FF}"/>
              </a:ext>
            </a:extLst>
          </p:cNvPr>
          <p:cNvSpPr>
            <a:spLocks noGrp="1"/>
          </p:cNvSpPr>
          <p:nvPr>
            <p:ph type="title"/>
          </p:nvPr>
        </p:nvSpPr>
        <p:spPr/>
        <p:txBody>
          <a:bodyPr/>
          <a:lstStyle/>
          <a:p>
            <a:pPr algn="ctr"/>
            <a:r>
              <a:rPr lang="fr-CA" dirty="0">
                <a:highlight>
                  <a:srgbClr val="231F20"/>
                </a:highlight>
                <a:latin typeface="Impact" panose="020B0806030902050204" pitchFamily="34" charset="0"/>
              </a:rPr>
              <a:t>Exercices </a:t>
            </a:r>
          </a:p>
        </p:txBody>
      </p:sp>
      <p:pic>
        <p:nvPicPr>
          <p:cNvPr id="5" name="Espace réservé du contenu 4">
            <a:extLst>
              <a:ext uri="{FF2B5EF4-FFF2-40B4-BE49-F238E27FC236}">
                <a16:creationId xmlns:a16="http://schemas.microsoft.com/office/drawing/2014/main" id="{033A1B1D-7F64-3156-2109-E0EE7E957528}"/>
              </a:ext>
            </a:extLst>
          </p:cNvPr>
          <p:cNvPicPr>
            <a:picLocks noGrp="1" noChangeAspect="1"/>
          </p:cNvPicPr>
          <p:nvPr>
            <p:ph idx="1"/>
          </p:nvPr>
        </p:nvPicPr>
        <p:blipFill>
          <a:blip r:embed="rId2" cstate="print"/>
          <a:stretch>
            <a:fillRect/>
          </a:stretch>
        </p:blipFill>
        <p:spPr>
          <a:xfrm>
            <a:off x="393126" y="1766742"/>
            <a:ext cx="4854123" cy="1389470"/>
          </a:xfrm>
        </p:spPr>
      </p:pic>
      <p:pic>
        <p:nvPicPr>
          <p:cNvPr id="7" name="Image 6">
            <a:extLst>
              <a:ext uri="{FF2B5EF4-FFF2-40B4-BE49-F238E27FC236}">
                <a16:creationId xmlns:a16="http://schemas.microsoft.com/office/drawing/2014/main" id="{5FBE4AB8-B790-135F-C35C-8B3307897A29}"/>
              </a:ext>
            </a:extLst>
          </p:cNvPr>
          <p:cNvPicPr>
            <a:picLocks noChangeAspect="1"/>
          </p:cNvPicPr>
          <p:nvPr/>
        </p:nvPicPr>
        <p:blipFill>
          <a:blip r:embed="rId3" cstate="print"/>
          <a:stretch>
            <a:fillRect/>
          </a:stretch>
        </p:blipFill>
        <p:spPr>
          <a:xfrm>
            <a:off x="393126" y="3623009"/>
            <a:ext cx="4960998" cy="2186948"/>
          </a:xfrm>
          <a:prstGeom prst="rect">
            <a:avLst/>
          </a:prstGeom>
        </p:spPr>
      </p:pic>
      <p:sp>
        <p:nvSpPr>
          <p:cNvPr id="8" name="ZoneTexte 7">
            <a:extLst>
              <a:ext uri="{FF2B5EF4-FFF2-40B4-BE49-F238E27FC236}">
                <a16:creationId xmlns:a16="http://schemas.microsoft.com/office/drawing/2014/main" id="{07787BDD-A179-F6E2-1D92-9382BDD63EA8}"/>
              </a:ext>
            </a:extLst>
          </p:cNvPr>
          <p:cNvSpPr txBox="1"/>
          <p:nvPr/>
        </p:nvSpPr>
        <p:spPr>
          <a:xfrm>
            <a:off x="423114" y="1295400"/>
            <a:ext cx="1500732" cy="369332"/>
          </a:xfrm>
          <a:prstGeom prst="rect">
            <a:avLst/>
          </a:prstGeom>
          <a:noFill/>
        </p:spPr>
        <p:txBody>
          <a:bodyPr wrap="none" rtlCol="0">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Pont fessier</a:t>
            </a:r>
          </a:p>
        </p:txBody>
      </p:sp>
      <p:sp>
        <p:nvSpPr>
          <p:cNvPr id="10" name="ZoneTexte 9">
            <a:extLst>
              <a:ext uri="{FF2B5EF4-FFF2-40B4-BE49-F238E27FC236}">
                <a16:creationId xmlns:a16="http://schemas.microsoft.com/office/drawing/2014/main" id="{9A493A80-9CC9-7292-A2AC-61A11F661B40}"/>
              </a:ext>
            </a:extLst>
          </p:cNvPr>
          <p:cNvSpPr txBox="1"/>
          <p:nvPr/>
        </p:nvSpPr>
        <p:spPr>
          <a:xfrm>
            <a:off x="393126" y="3539557"/>
            <a:ext cx="609834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Variante expert: pont fessier sur 1 jambe</a:t>
            </a:r>
          </a:p>
        </p:txBody>
      </p:sp>
      <p:sp>
        <p:nvSpPr>
          <p:cNvPr id="11" name="ZoneTexte 10">
            <a:extLst>
              <a:ext uri="{FF2B5EF4-FFF2-40B4-BE49-F238E27FC236}">
                <a16:creationId xmlns:a16="http://schemas.microsoft.com/office/drawing/2014/main" id="{70D048DA-2607-4D6B-2659-E90116332AB9}"/>
              </a:ext>
            </a:extLst>
          </p:cNvPr>
          <p:cNvSpPr txBox="1"/>
          <p:nvPr/>
        </p:nvSpPr>
        <p:spPr>
          <a:xfrm>
            <a:off x="6491470" y="2349305"/>
            <a:ext cx="5307404" cy="2308324"/>
          </a:xfrm>
          <a:prstGeom prst="rect">
            <a:avLst/>
          </a:prstGeom>
          <a:noFill/>
        </p:spPr>
        <p:txBody>
          <a:bodyPr wrap="square" rtlCol="0">
            <a:spAutoFit/>
          </a:bodyPr>
          <a:lstStyle/>
          <a:p>
            <a:r>
              <a:rPr lang="fr-CA" sz="2400" b="1" dirty="0">
                <a:solidFill>
                  <a:srgbClr val="231F20"/>
                </a:solidFill>
                <a:latin typeface="Poppins" panose="00000500000000000000" pitchFamily="2" charset="0"/>
                <a:cs typeface="Poppins" panose="00000500000000000000" pitchFamily="2" charset="0"/>
              </a:rPr>
              <a:t>Cible les muscles fessiers:</a:t>
            </a:r>
          </a:p>
          <a:p>
            <a:pPr marL="342900" indent="-342900">
              <a:buFont typeface="Arial" panose="020B0604020202020204" pitchFamily="34" charset="0"/>
              <a:buChar char="•"/>
            </a:pPr>
            <a:r>
              <a:rPr lang="fr-CA" sz="2000" dirty="0">
                <a:solidFill>
                  <a:srgbClr val="231F20"/>
                </a:solidFill>
                <a:latin typeface="Poppins" panose="00000500000000000000" pitchFamily="2" charset="0"/>
                <a:cs typeface="Poppins" panose="00000500000000000000" pitchFamily="2" charset="0"/>
              </a:rPr>
              <a:t>En position couché, genoux fléchis à 90 degrés, pieds à plat au sol et bras le long du corps.</a:t>
            </a:r>
          </a:p>
          <a:p>
            <a:pPr marL="342900" indent="-342900">
              <a:buFont typeface="Arial" panose="020B0604020202020204" pitchFamily="34" charset="0"/>
              <a:buChar char="•"/>
            </a:pPr>
            <a:r>
              <a:rPr lang="fr-CA" sz="2000" dirty="0">
                <a:solidFill>
                  <a:srgbClr val="231F20"/>
                </a:solidFill>
                <a:latin typeface="Poppins" panose="00000500000000000000" pitchFamily="2" charset="0"/>
                <a:cs typeface="Poppins" panose="00000500000000000000" pitchFamily="2" charset="0"/>
              </a:rPr>
              <a:t>Soulevez les hanches et contractez les fessiers.</a:t>
            </a:r>
          </a:p>
          <a:p>
            <a:pPr marL="342900" indent="-342900">
              <a:buFont typeface="Arial" panose="020B0604020202020204" pitchFamily="34" charset="0"/>
              <a:buChar char="•"/>
            </a:pPr>
            <a:r>
              <a:rPr lang="fr-CA" sz="2000" dirty="0">
                <a:solidFill>
                  <a:srgbClr val="231F20"/>
                </a:solidFill>
                <a:latin typeface="Poppins" panose="00000500000000000000" pitchFamily="2" charset="0"/>
                <a:cs typeface="Poppins" panose="00000500000000000000" pitchFamily="2" charset="0"/>
              </a:rPr>
              <a:t> Redescendre.</a:t>
            </a:r>
          </a:p>
        </p:txBody>
      </p:sp>
    </p:spTree>
    <p:extLst>
      <p:ext uri="{BB962C8B-B14F-4D97-AF65-F5344CB8AC3E}">
        <p14:creationId xmlns:p14="http://schemas.microsoft.com/office/powerpoint/2010/main" val="971748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CD04146-CCDE-7E71-EDCD-0BF2D3FCCA32}"/>
              </a:ext>
            </a:extLst>
          </p:cNvPr>
          <p:cNvPicPr>
            <a:picLocks noChangeAspect="1"/>
          </p:cNvPicPr>
          <p:nvPr/>
        </p:nvPicPr>
        <p:blipFill>
          <a:blip r:embed="rId2" cstate="print"/>
          <a:stretch>
            <a:fillRect/>
          </a:stretch>
        </p:blipFill>
        <p:spPr>
          <a:xfrm>
            <a:off x="351692" y="3798277"/>
            <a:ext cx="4331359" cy="2579589"/>
          </a:xfrm>
          <a:prstGeom prst="rect">
            <a:avLst/>
          </a:prstGeom>
        </p:spPr>
      </p:pic>
      <p:sp>
        <p:nvSpPr>
          <p:cNvPr id="7" name="ZoneTexte 6">
            <a:extLst>
              <a:ext uri="{FF2B5EF4-FFF2-40B4-BE49-F238E27FC236}">
                <a16:creationId xmlns:a16="http://schemas.microsoft.com/office/drawing/2014/main" id="{4F798516-2968-B714-6967-63B809B5A070}"/>
              </a:ext>
            </a:extLst>
          </p:cNvPr>
          <p:cNvSpPr txBox="1"/>
          <p:nvPr/>
        </p:nvSpPr>
        <p:spPr>
          <a:xfrm>
            <a:off x="351692" y="3319358"/>
            <a:ext cx="599635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Squat à 1 jambe avec chaise </a:t>
            </a:r>
          </a:p>
        </p:txBody>
      </p:sp>
      <p:sp>
        <p:nvSpPr>
          <p:cNvPr id="10" name="ZoneTexte 9">
            <a:extLst>
              <a:ext uri="{FF2B5EF4-FFF2-40B4-BE49-F238E27FC236}">
                <a16:creationId xmlns:a16="http://schemas.microsoft.com/office/drawing/2014/main" id="{93B9F580-2CCB-95DC-3F0F-19081BEA364E}"/>
              </a:ext>
            </a:extLst>
          </p:cNvPr>
          <p:cNvSpPr txBox="1"/>
          <p:nvPr/>
        </p:nvSpPr>
        <p:spPr>
          <a:xfrm>
            <a:off x="5013641" y="1997784"/>
            <a:ext cx="7157257" cy="3600986"/>
          </a:xfrm>
          <a:prstGeom prst="rect">
            <a:avLst/>
          </a:prstGeom>
          <a:noFill/>
        </p:spPr>
        <p:txBody>
          <a:bodyPr wrap="square" rtlCol="0">
            <a:spAutoFit/>
          </a:bodyPr>
          <a:lstStyle/>
          <a:p>
            <a:r>
              <a:rPr lang="fr-CA" sz="2400" b="1" dirty="0">
                <a:solidFill>
                  <a:srgbClr val="231F20"/>
                </a:solidFill>
                <a:latin typeface="Poppins" panose="00000500000000000000" pitchFamily="2" charset="0"/>
                <a:cs typeface="Poppins" panose="00000500000000000000" pitchFamily="2" charset="0"/>
              </a:rPr>
              <a:t>Cible les muscles moyens fessiers, quadriceps, abdominaux, ↑ équilibre</a:t>
            </a:r>
            <a:endParaRPr lang="fr-CA" sz="2400" b="1" dirty="0">
              <a:solidFill>
                <a:srgbClr val="231F20"/>
              </a:solidFill>
            </a:endParaRPr>
          </a:p>
          <a:p>
            <a:endParaRPr lang="fr-CA" sz="2400" b="1" dirty="0">
              <a:solidFill>
                <a:srgbClr val="231F20"/>
              </a:solidFill>
            </a:endParaRPr>
          </a:p>
          <a:p>
            <a:pPr marL="285750" indent="-285750">
              <a:buFont typeface="Arial" panose="020B0604020202020204" pitchFamily="34" charset="0"/>
              <a:buChar char="•"/>
            </a:pPr>
            <a:r>
              <a:rPr lang="fr-CA" sz="20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Debout sur 1 jambe, basculez les hanches vers l’arrière (mouvement de squat) en contrôlant la descente jusqu’à ce que vous soyez en positon assise.</a:t>
            </a:r>
          </a:p>
          <a:p>
            <a:pPr marL="285750" indent="-285750">
              <a:buFont typeface="Arial" panose="020B0604020202020204" pitchFamily="34" charset="0"/>
              <a:buChar char="•"/>
            </a:pPr>
            <a:r>
              <a:rPr lang="fr-CA" sz="20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Poussez dans le talon pour revenir à la position de départ.</a:t>
            </a:r>
          </a:p>
          <a:p>
            <a:pPr algn="ctr"/>
            <a:endParaRPr lang="fr-CA" dirty="0"/>
          </a:p>
          <a:p>
            <a:endParaRPr lang="fr-CA" dirty="0"/>
          </a:p>
        </p:txBody>
      </p:sp>
      <p:pic>
        <p:nvPicPr>
          <p:cNvPr id="12" name="Image 11">
            <a:extLst>
              <a:ext uri="{FF2B5EF4-FFF2-40B4-BE49-F238E27FC236}">
                <a16:creationId xmlns:a16="http://schemas.microsoft.com/office/drawing/2014/main" id="{DEC2B62D-F5B3-C713-CE2E-B4C7B1BA07FD}"/>
              </a:ext>
            </a:extLst>
          </p:cNvPr>
          <p:cNvPicPr>
            <a:picLocks noChangeAspect="1"/>
          </p:cNvPicPr>
          <p:nvPr/>
        </p:nvPicPr>
        <p:blipFill>
          <a:blip r:embed="rId3" cstate="print"/>
          <a:stretch>
            <a:fillRect/>
          </a:stretch>
        </p:blipFill>
        <p:spPr>
          <a:xfrm>
            <a:off x="572085" y="672487"/>
            <a:ext cx="2335192" cy="2491741"/>
          </a:xfrm>
          <a:prstGeom prst="rect">
            <a:avLst/>
          </a:prstGeom>
        </p:spPr>
      </p:pic>
      <p:sp>
        <p:nvSpPr>
          <p:cNvPr id="14" name="ZoneTexte 13">
            <a:extLst>
              <a:ext uri="{FF2B5EF4-FFF2-40B4-BE49-F238E27FC236}">
                <a16:creationId xmlns:a16="http://schemas.microsoft.com/office/drawing/2014/main" id="{802105B2-7A26-34A3-50E5-F8AC37736001}"/>
              </a:ext>
            </a:extLst>
          </p:cNvPr>
          <p:cNvSpPr txBox="1"/>
          <p:nvPr/>
        </p:nvSpPr>
        <p:spPr>
          <a:xfrm>
            <a:off x="351692" y="305492"/>
            <a:ext cx="609834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Squat à 1 jambe assisté TRX</a:t>
            </a:r>
          </a:p>
        </p:txBody>
      </p:sp>
    </p:spTree>
    <p:extLst>
      <p:ext uri="{BB962C8B-B14F-4D97-AF65-F5344CB8AC3E}">
        <p14:creationId xmlns:p14="http://schemas.microsoft.com/office/powerpoint/2010/main" val="96141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FAC0360-7746-F3A3-E88E-7315F4A6BD9F}"/>
              </a:ext>
            </a:extLst>
          </p:cNvPr>
          <p:cNvPicPr>
            <a:picLocks noChangeAspect="1"/>
          </p:cNvPicPr>
          <p:nvPr/>
        </p:nvPicPr>
        <p:blipFill>
          <a:blip r:embed="rId2" cstate="print"/>
          <a:stretch>
            <a:fillRect/>
          </a:stretch>
        </p:blipFill>
        <p:spPr>
          <a:xfrm>
            <a:off x="407963" y="1144968"/>
            <a:ext cx="5027954" cy="1726390"/>
          </a:xfrm>
          <a:prstGeom prst="rect">
            <a:avLst/>
          </a:prstGeom>
        </p:spPr>
      </p:pic>
      <p:sp>
        <p:nvSpPr>
          <p:cNvPr id="4" name="ZoneTexte 3">
            <a:extLst>
              <a:ext uri="{FF2B5EF4-FFF2-40B4-BE49-F238E27FC236}">
                <a16:creationId xmlns:a16="http://schemas.microsoft.com/office/drawing/2014/main" id="{A06D9D4E-7C57-44E9-3ED8-72BB38CD7DAC}"/>
              </a:ext>
            </a:extLst>
          </p:cNvPr>
          <p:cNvSpPr txBox="1"/>
          <p:nvPr/>
        </p:nvSpPr>
        <p:spPr>
          <a:xfrm>
            <a:off x="5908431" y="4018209"/>
            <a:ext cx="5027953" cy="1569660"/>
          </a:xfrm>
          <a:prstGeom prst="rect">
            <a:avLst/>
          </a:prstGeom>
          <a:noFill/>
        </p:spPr>
        <p:txBody>
          <a:bodyPr wrap="square" rtlCol="0">
            <a:spAutoFit/>
          </a:bodyPr>
          <a:lstStyle/>
          <a:p>
            <a:endParaRPr lang="fr-CA" sz="2400" u="sng" dirty="0">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Droit de l’abdomen </a:t>
            </a:r>
          </a:p>
          <a:p>
            <a:pPr marL="342900" indent="-342900">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Muscle transverse</a:t>
            </a:r>
          </a:p>
          <a:p>
            <a:pPr marL="342900" indent="-342900">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Muscles obliques latéraux</a:t>
            </a:r>
          </a:p>
        </p:txBody>
      </p:sp>
      <p:sp>
        <p:nvSpPr>
          <p:cNvPr id="5" name="ZoneTexte 4">
            <a:extLst>
              <a:ext uri="{FF2B5EF4-FFF2-40B4-BE49-F238E27FC236}">
                <a16:creationId xmlns:a16="http://schemas.microsoft.com/office/drawing/2014/main" id="{C05B939A-EE96-E7B8-DD72-76D8A49D44F9}"/>
              </a:ext>
            </a:extLst>
          </p:cNvPr>
          <p:cNvSpPr txBox="1"/>
          <p:nvPr/>
        </p:nvSpPr>
        <p:spPr>
          <a:xfrm>
            <a:off x="5908431" y="769167"/>
            <a:ext cx="5875606" cy="3231654"/>
          </a:xfrm>
          <a:prstGeom prst="rect">
            <a:avLst/>
          </a:prstGeom>
          <a:noFill/>
        </p:spPr>
        <p:txBody>
          <a:bodyPr wrap="square" rtlCol="0">
            <a:spAutoFit/>
          </a:bodyPr>
          <a:lstStyle/>
          <a:p>
            <a:r>
              <a:rPr lang="fr-CA" sz="2400" b="1" dirty="0">
                <a:solidFill>
                  <a:srgbClr val="231F20"/>
                </a:solidFill>
                <a:latin typeface="Poppins" panose="00000500000000000000" pitchFamily="2" charset="0"/>
                <a:cs typeface="Poppins" panose="00000500000000000000" pitchFamily="2" charset="0"/>
              </a:rPr>
              <a:t>Travailler la ceinture abdominale:</a:t>
            </a:r>
          </a:p>
          <a:p>
            <a:endPar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342900" indent="-342900">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Offre une meilleure protection du dos</a:t>
            </a:r>
          </a:p>
          <a:p>
            <a:pPr marL="342900" indent="-342900">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Permet de transférer la puissance du corps au vélo </a:t>
            </a:r>
          </a:p>
          <a:p>
            <a:pPr marL="342900" indent="-342900">
              <a:buFont typeface="Arial" panose="020B0604020202020204" pitchFamily="34" charset="0"/>
              <a:buChar char="•"/>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puissance/vitesse</a:t>
            </a:r>
          </a:p>
          <a:p>
            <a:endParaRPr lang="fr-CA" dirty="0"/>
          </a:p>
          <a:p>
            <a:endParaRPr lang="fr-CA" dirty="0"/>
          </a:p>
        </p:txBody>
      </p:sp>
      <p:sp>
        <p:nvSpPr>
          <p:cNvPr id="7" name="ZoneTexte 6">
            <a:extLst>
              <a:ext uri="{FF2B5EF4-FFF2-40B4-BE49-F238E27FC236}">
                <a16:creationId xmlns:a16="http://schemas.microsoft.com/office/drawing/2014/main" id="{25C2218D-344A-6A0B-37B6-3DAB8352972D}"/>
              </a:ext>
            </a:extLst>
          </p:cNvPr>
          <p:cNvSpPr txBox="1"/>
          <p:nvPr/>
        </p:nvSpPr>
        <p:spPr>
          <a:xfrm>
            <a:off x="407963" y="584501"/>
            <a:ext cx="1541586"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La planche </a:t>
            </a:r>
          </a:p>
        </p:txBody>
      </p:sp>
      <p:pic>
        <p:nvPicPr>
          <p:cNvPr id="9" name="Image 8">
            <a:extLst>
              <a:ext uri="{FF2B5EF4-FFF2-40B4-BE49-F238E27FC236}">
                <a16:creationId xmlns:a16="http://schemas.microsoft.com/office/drawing/2014/main" id="{0886DA90-A69C-7D77-9C61-BB3434B67335}"/>
              </a:ext>
            </a:extLst>
          </p:cNvPr>
          <p:cNvPicPr>
            <a:picLocks noChangeAspect="1"/>
          </p:cNvPicPr>
          <p:nvPr/>
        </p:nvPicPr>
        <p:blipFill>
          <a:blip r:embed="rId3" cstate="print"/>
          <a:stretch>
            <a:fillRect/>
          </a:stretch>
        </p:blipFill>
        <p:spPr>
          <a:xfrm>
            <a:off x="407963" y="2941201"/>
            <a:ext cx="5027953" cy="2625131"/>
          </a:xfrm>
          <a:prstGeom prst="rect">
            <a:avLst/>
          </a:prstGeom>
        </p:spPr>
      </p:pic>
      <p:sp>
        <p:nvSpPr>
          <p:cNvPr id="11" name="ZoneTexte 10">
            <a:extLst>
              <a:ext uri="{FF2B5EF4-FFF2-40B4-BE49-F238E27FC236}">
                <a16:creationId xmlns:a16="http://schemas.microsoft.com/office/drawing/2014/main" id="{107BC586-D417-B71A-343F-78996535B15C}"/>
              </a:ext>
            </a:extLst>
          </p:cNvPr>
          <p:cNvSpPr txBox="1"/>
          <p:nvPr/>
        </p:nvSpPr>
        <p:spPr>
          <a:xfrm>
            <a:off x="407963" y="3244334"/>
            <a:ext cx="609834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La planche latérale </a:t>
            </a:r>
          </a:p>
        </p:txBody>
      </p:sp>
    </p:spTree>
    <p:extLst>
      <p:ext uri="{BB962C8B-B14F-4D97-AF65-F5344CB8AC3E}">
        <p14:creationId xmlns:p14="http://schemas.microsoft.com/office/powerpoint/2010/main" val="3523078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FB31E0A-42E0-A3B8-F7CB-9673C749E5E2}"/>
              </a:ext>
            </a:extLst>
          </p:cNvPr>
          <p:cNvPicPr>
            <a:picLocks noChangeAspect="1"/>
          </p:cNvPicPr>
          <p:nvPr/>
        </p:nvPicPr>
        <p:blipFill>
          <a:blip r:embed="rId2" cstate="print"/>
          <a:stretch>
            <a:fillRect/>
          </a:stretch>
        </p:blipFill>
        <p:spPr>
          <a:xfrm>
            <a:off x="1268174" y="1210808"/>
            <a:ext cx="4231813" cy="4687028"/>
          </a:xfrm>
          <a:prstGeom prst="rect">
            <a:avLst/>
          </a:prstGeom>
        </p:spPr>
      </p:pic>
      <p:pic>
        <p:nvPicPr>
          <p:cNvPr id="7" name="Image 6">
            <a:extLst>
              <a:ext uri="{FF2B5EF4-FFF2-40B4-BE49-F238E27FC236}">
                <a16:creationId xmlns:a16="http://schemas.microsoft.com/office/drawing/2014/main" id="{75AAFA2E-6093-1B96-EEF6-68DF4DF3ABEF}"/>
              </a:ext>
            </a:extLst>
          </p:cNvPr>
          <p:cNvPicPr>
            <a:picLocks noChangeAspect="1"/>
          </p:cNvPicPr>
          <p:nvPr/>
        </p:nvPicPr>
        <p:blipFill>
          <a:blip r:embed="rId3" cstate="print"/>
          <a:stretch>
            <a:fillRect/>
          </a:stretch>
        </p:blipFill>
        <p:spPr>
          <a:xfrm>
            <a:off x="6011594" y="1065839"/>
            <a:ext cx="4912232" cy="4831997"/>
          </a:xfrm>
          <a:prstGeom prst="rect">
            <a:avLst/>
          </a:prstGeom>
        </p:spPr>
      </p:pic>
      <p:sp>
        <p:nvSpPr>
          <p:cNvPr id="9" name="ZoneTexte 8">
            <a:extLst>
              <a:ext uri="{FF2B5EF4-FFF2-40B4-BE49-F238E27FC236}">
                <a16:creationId xmlns:a16="http://schemas.microsoft.com/office/drawing/2014/main" id="{8FC3D799-01B5-9E81-A8E3-22776CB9D736}"/>
              </a:ext>
            </a:extLst>
          </p:cNvPr>
          <p:cNvSpPr txBox="1"/>
          <p:nvPr/>
        </p:nvSpPr>
        <p:spPr>
          <a:xfrm>
            <a:off x="619516" y="604174"/>
            <a:ext cx="2764564" cy="461665"/>
          </a:xfrm>
          <a:prstGeom prst="rect">
            <a:avLst/>
          </a:prstGeom>
          <a:noFill/>
        </p:spPr>
        <p:txBody>
          <a:bodyPr wrap="square">
            <a:spAutoFit/>
          </a:bodyPr>
          <a:lstStyle/>
          <a:p>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Le </a:t>
            </a:r>
            <a:r>
              <a:rPr lang="fr-CA" sz="2400"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bird</a:t>
            </a: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dog </a:t>
            </a:r>
          </a:p>
        </p:txBody>
      </p:sp>
    </p:spTree>
    <p:extLst>
      <p:ext uri="{BB962C8B-B14F-4D97-AF65-F5344CB8AC3E}">
        <p14:creationId xmlns:p14="http://schemas.microsoft.com/office/powerpoint/2010/main" val="1439101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mbbell Press on Bench: How to do, Benefits, Muscles Worked">
            <a:extLst>
              <a:ext uri="{FF2B5EF4-FFF2-40B4-BE49-F238E27FC236}">
                <a16:creationId xmlns:a16="http://schemas.microsoft.com/office/drawing/2014/main" id="{A324E131-7B72-D038-123C-0580A58C4D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6103" y="432798"/>
            <a:ext cx="3676170" cy="3014459"/>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D1D24AE5-E0A7-460E-AD67-A6A018172C26}"/>
              </a:ext>
            </a:extLst>
          </p:cNvPr>
          <p:cNvSpPr txBox="1"/>
          <p:nvPr/>
        </p:nvSpPr>
        <p:spPr>
          <a:xfrm>
            <a:off x="468777" y="793037"/>
            <a:ext cx="6098344" cy="461665"/>
          </a:xfrm>
          <a:prstGeom prst="rect">
            <a:avLst/>
          </a:prstGeom>
          <a:noFill/>
        </p:spPr>
        <p:txBody>
          <a:bodyPr wrap="square">
            <a:spAutoFit/>
          </a:bodyPr>
          <a:lstStyle/>
          <a:p>
            <a:r>
              <a:rPr lang="fr-CA" sz="2400" b="1" dirty="0">
                <a:solidFill>
                  <a:srgbClr val="231F20"/>
                </a:solidFill>
                <a:latin typeface="Poppins" panose="00000500000000000000" pitchFamily="2" charset="0"/>
                <a:cs typeface="Poppins" panose="00000500000000000000" pitchFamily="2" charset="0"/>
              </a:rPr>
              <a:t>Muscles pectoraux</a:t>
            </a:r>
          </a:p>
        </p:txBody>
      </p:sp>
      <p:pic>
        <p:nvPicPr>
          <p:cNvPr id="6" name="Image 5">
            <a:extLst>
              <a:ext uri="{FF2B5EF4-FFF2-40B4-BE49-F238E27FC236}">
                <a16:creationId xmlns:a16="http://schemas.microsoft.com/office/drawing/2014/main" id="{E5F95AB4-C389-A18C-0A40-C9EDA423DA0F}"/>
              </a:ext>
            </a:extLst>
          </p:cNvPr>
          <p:cNvPicPr>
            <a:picLocks noChangeAspect="1"/>
          </p:cNvPicPr>
          <p:nvPr/>
        </p:nvPicPr>
        <p:blipFill>
          <a:blip r:embed="rId3" cstate="print"/>
          <a:stretch>
            <a:fillRect/>
          </a:stretch>
        </p:blipFill>
        <p:spPr>
          <a:xfrm>
            <a:off x="468777" y="1254702"/>
            <a:ext cx="2597980" cy="5016789"/>
          </a:xfrm>
          <a:prstGeom prst="rect">
            <a:avLst/>
          </a:prstGeom>
        </p:spPr>
      </p:pic>
      <p:pic>
        <p:nvPicPr>
          <p:cNvPr id="8" name="Image 7">
            <a:extLst>
              <a:ext uri="{FF2B5EF4-FFF2-40B4-BE49-F238E27FC236}">
                <a16:creationId xmlns:a16="http://schemas.microsoft.com/office/drawing/2014/main" id="{02DB542A-D3D0-8047-8D53-43D0B691562A}"/>
              </a:ext>
            </a:extLst>
          </p:cNvPr>
          <p:cNvPicPr>
            <a:picLocks noChangeAspect="1"/>
          </p:cNvPicPr>
          <p:nvPr/>
        </p:nvPicPr>
        <p:blipFill>
          <a:blip r:embed="rId4" cstate="print"/>
          <a:stretch>
            <a:fillRect/>
          </a:stretch>
        </p:blipFill>
        <p:spPr>
          <a:xfrm>
            <a:off x="8356209" y="3957037"/>
            <a:ext cx="3417723" cy="2552422"/>
          </a:xfrm>
          <a:prstGeom prst="rect">
            <a:avLst/>
          </a:prstGeom>
        </p:spPr>
      </p:pic>
      <p:sp>
        <p:nvSpPr>
          <p:cNvPr id="9" name="Ellipse 8">
            <a:extLst>
              <a:ext uri="{FF2B5EF4-FFF2-40B4-BE49-F238E27FC236}">
                <a16:creationId xmlns:a16="http://schemas.microsoft.com/office/drawing/2014/main" id="{2FF98DB8-DB15-D278-7F0A-B99676E10CBF}"/>
              </a:ext>
            </a:extLst>
          </p:cNvPr>
          <p:cNvSpPr/>
          <p:nvPr/>
        </p:nvSpPr>
        <p:spPr>
          <a:xfrm>
            <a:off x="11380037" y="3882683"/>
            <a:ext cx="393895" cy="32004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CA"/>
          </a:p>
        </p:txBody>
      </p:sp>
      <p:pic>
        <p:nvPicPr>
          <p:cNvPr id="11" name="Image 10">
            <a:extLst>
              <a:ext uri="{FF2B5EF4-FFF2-40B4-BE49-F238E27FC236}">
                <a16:creationId xmlns:a16="http://schemas.microsoft.com/office/drawing/2014/main" id="{41E86643-CFCF-88B4-1459-50D131D06BB8}"/>
              </a:ext>
            </a:extLst>
          </p:cNvPr>
          <p:cNvPicPr>
            <a:picLocks noChangeAspect="1"/>
          </p:cNvPicPr>
          <p:nvPr/>
        </p:nvPicPr>
        <p:blipFill>
          <a:blip r:embed="rId5" cstate="print"/>
          <a:stretch>
            <a:fillRect/>
          </a:stretch>
        </p:blipFill>
        <p:spPr>
          <a:xfrm>
            <a:off x="3795587" y="3957037"/>
            <a:ext cx="4183836" cy="2624724"/>
          </a:xfrm>
          <a:prstGeom prst="rect">
            <a:avLst/>
          </a:prstGeom>
        </p:spPr>
      </p:pic>
      <p:sp>
        <p:nvSpPr>
          <p:cNvPr id="13" name="ZoneTexte 12">
            <a:extLst>
              <a:ext uri="{FF2B5EF4-FFF2-40B4-BE49-F238E27FC236}">
                <a16:creationId xmlns:a16="http://schemas.microsoft.com/office/drawing/2014/main" id="{77F7EFB4-B540-001F-3A06-45334FCAF599}"/>
              </a:ext>
            </a:extLst>
          </p:cNvPr>
          <p:cNvSpPr txBox="1"/>
          <p:nvPr/>
        </p:nvSpPr>
        <p:spPr>
          <a:xfrm>
            <a:off x="7866881" y="3617184"/>
            <a:ext cx="6098344" cy="369332"/>
          </a:xfrm>
          <a:prstGeom prst="rect">
            <a:avLst/>
          </a:prstGeom>
          <a:noFill/>
        </p:spPr>
        <p:txBody>
          <a:bodyPr wrap="square">
            <a:spAutoFit/>
          </a:bodyPr>
          <a:lstStyle/>
          <a:p>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Chest</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press</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-élastique à poignées</a:t>
            </a:r>
            <a:r>
              <a:rPr lang="fr-CA" sz="18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p>
        </p:txBody>
      </p:sp>
      <p:sp>
        <p:nvSpPr>
          <p:cNvPr id="15" name="ZoneTexte 14">
            <a:extLst>
              <a:ext uri="{FF2B5EF4-FFF2-40B4-BE49-F238E27FC236}">
                <a16:creationId xmlns:a16="http://schemas.microsoft.com/office/drawing/2014/main" id="{5EEFBEC9-9270-7CDC-889B-29DD2451B7A4}"/>
              </a:ext>
            </a:extLst>
          </p:cNvPr>
          <p:cNvSpPr txBox="1"/>
          <p:nvPr/>
        </p:nvSpPr>
        <p:spPr>
          <a:xfrm>
            <a:off x="3795587" y="3602445"/>
            <a:ext cx="609834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Pec </a:t>
            </a:r>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fly</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machine</a:t>
            </a:r>
            <a:endParaRPr lang="fr-CA" sz="18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079293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CAF6CDE-59E8-38B6-BA47-1230FD8AADC6}"/>
              </a:ext>
            </a:extLst>
          </p:cNvPr>
          <p:cNvSpPr txBox="1"/>
          <p:nvPr/>
        </p:nvSpPr>
        <p:spPr>
          <a:xfrm>
            <a:off x="418513" y="1508789"/>
            <a:ext cx="6098344" cy="461665"/>
          </a:xfrm>
          <a:prstGeom prst="rect">
            <a:avLst/>
          </a:prstGeom>
          <a:noFill/>
        </p:spPr>
        <p:txBody>
          <a:bodyPr wrap="square">
            <a:spAutoFit/>
          </a:bodyPr>
          <a:lstStyle/>
          <a:p>
            <a:r>
              <a:rPr lang="fr-CA" sz="2400" b="1" dirty="0">
                <a:solidFill>
                  <a:srgbClr val="231F20"/>
                </a:solidFill>
                <a:latin typeface="Poppins" panose="00000500000000000000" pitchFamily="2" charset="0"/>
                <a:cs typeface="Poppins" panose="00000500000000000000" pitchFamily="2" charset="0"/>
              </a:rPr>
              <a:t>Muscles dorsaux</a:t>
            </a:r>
          </a:p>
        </p:txBody>
      </p:sp>
      <p:pic>
        <p:nvPicPr>
          <p:cNvPr id="8" name="Image 7">
            <a:extLst>
              <a:ext uri="{FF2B5EF4-FFF2-40B4-BE49-F238E27FC236}">
                <a16:creationId xmlns:a16="http://schemas.microsoft.com/office/drawing/2014/main" id="{7B7B5314-48BE-3AD8-0BB2-85C38BA194F4}"/>
              </a:ext>
            </a:extLst>
          </p:cNvPr>
          <p:cNvPicPr>
            <a:picLocks noChangeAspect="1"/>
          </p:cNvPicPr>
          <p:nvPr/>
        </p:nvPicPr>
        <p:blipFill>
          <a:blip r:embed="rId2" cstate="print"/>
          <a:stretch>
            <a:fillRect/>
          </a:stretch>
        </p:blipFill>
        <p:spPr>
          <a:xfrm>
            <a:off x="418513" y="2001688"/>
            <a:ext cx="3309142" cy="3345013"/>
          </a:xfrm>
          <a:prstGeom prst="rect">
            <a:avLst/>
          </a:prstGeom>
        </p:spPr>
      </p:pic>
      <p:pic>
        <p:nvPicPr>
          <p:cNvPr id="10" name="Image 9">
            <a:extLst>
              <a:ext uri="{FF2B5EF4-FFF2-40B4-BE49-F238E27FC236}">
                <a16:creationId xmlns:a16="http://schemas.microsoft.com/office/drawing/2014/main" id="{454B8DEB-A159-1387-2C99-FC1963A9FE7B}"/>
              </a:ext>
            </a:extLst>
          </p:cNvPr>
          <p:cNvPicPr>
            <a:picLocks noChangeAspect="1"/>
          </p:cNvPicPr>
          <p:nvPr/>
        </p:nvPicPr>
        <p:blipFill>
          <a:blip r:embed="rId3" cstate="print"/>
          <a:stretch>
            <a:fillRect/>
          </a:stretch>
        </p:blipFill>
        <p:spPr>
          <a:xfrm>
            <a:off x="3823778" y="554072"/>
            <a:ext cx="3883585" cy="2597833"/>
          </a:xfrm>
          <a:prstGeom prst="rect">
            <a:avLst/>
          </a:prstGeom>
        </p:spPr>
      </p:pic>
      <p:pic>
        <p:nvPicPr>
          <p:cNvPr id="12" name="Image 11">
            <a:extLst>
              <a:ext uri="{FF2B5EF4-FFF2-40B4-BE49-F238E27FC236}">
                <a16:creationId xmlns:a16="http://schemas.microsoft.com/office/drawing/2014/main" id="{4A38A2E9-C74A-E454-8AE4-B9069BCB6642}"/>
              </a:ext>
            </a:extLst>
          </p:cNvPr>
          <p:cNvPicPr>
            <a:picLocks noChangeAspect="1"/>
          </p:cNvPicPr>
          <p:nvPr/>
        </p:nvPicPr>
        <p:blipFill>
          <a:blip r:embed="rId4" cstate="print"/>
          <a:stretch>
            <a:fillRect/>
          </a:stretch>
        </p:blipFill>
        <p:spPr>
          <a:xfrm>
            <a:off x="7803486" y="844667"/>
            <a:ext cx="4061661" cy="2251573"/>
          </a:xfrm>
          <a:prstGeom prst="rect">
            <a:avLst/>
          </a:prstGeom>
        </p:spPr>
      </p:pic>
      <p:pic>
        <p:nvPicPr>
          <p:cNvPr id="14" name="Image 13">
            <a:extLst>
              <a:ext uri="{FF2B5EF4-FFF2-40B4-BE49-F238E27FC236}">
                <a16:creationId xmlns:a16="http://schemas.microsoft.com/office/drawing/2014/main" id="{322D3BDA-ED29-AC47-5CBC-6B6B3B2E99B5}"/>
              </a:ext>
            </a:extLst>
          </p:cNvPr>
          <p:cNvPicPr>
            <a:picLocks noChangeAspect="1"/>
          </p:cNvPicPr>
          <p:nvPr/>
        </p:nvPicPr>
        <p:blipFill>
          <a:blip r:embed="rId5" cstate="print"/>
          <a:stretch>
            <a:fillRect/>
          </a:stretch>
        </p:blipFill>
        <p:spPr>
          <a:xfrm>
            <a:off x="4912301" y="3387498"/>
            <a:ext cx="4897395" cy="3230197"/>
          </a:xfrm>
          <a:prstGeom prst="rect">
            <a:avLst/>
          </a:prstGeom>
        </p:spPr>
      </p:pic>
      <p:sp>
        <p:nvSpPr>
          <p:cNvPr id="16" name="ZoneTexte 15">
            <a:extLst>
              <a:ext uri="{FF2B5EF4-FFF2-40B4-BE49-F238E27FC236}">
                <a16:creationId xmlns:a16="http://schemas.microsoft.com/office/drawing/2014/main" id="{F26F2517-1C2F-BF6D-F2BD-F6842CB4793E}"/>
              </a:ext>
            </a:extLst>
          </p:cNvPr>
          <p:cNvSpPr txBox="1"/>
          <p:nvPr/>
        </p:nvSpPr>
        <p:spPr>
          <a:xfrm>
            <a:off x="3823778" y="216622"/>
            <a:ext cx="609834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Tirage unilatéral avec haltère</a:t>
            </a:r>
            <a:endParaRPr lang="fr-CA" sz="18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
        <p:nvSpPr>
          <p:cNvPr id="18" name="ZoneTexte 17">
            <a:extLst>
              <a:ext uri="{FF2B5EF4-FFF2-40B4-BE49-F238E27FC236}">
                <a16:creationId xmlns:a16="http://schemas.microsoft.com/office/drawing/2014/main" id="{19E988F5-E53D-04CA-CC63-F82198A8BEBD}"/>
              </a:ext>
            </a:extLst>
          </p:cNvPr>
          <p:cNvSpPr txBox="1"/>
          <p:nvPr/>
        </p:nvSpPr>
        <p:spPr>
          <a:xfrm>
            <a:off x="4912301" y="3244334"/>
            <a:ext cx="6098344" cy="369332"/>
          </a:xfrm>
          <a:prstGeom prst="rect">
            <a:avLst/>
          </a:prstGeom>
          <a:noFill/>
        </p:spPr>
        <p:txBody>
          <a:bodyPr wrap="square">
            <a:spAutoFit/>
          </a:bodyPr>
          <a:lstStyle/>
          <a:p>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Seated</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row</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machine</a:t>
            </a:r>
            <a:r>
              <a:rPr lang="fr-CA" sz="18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p>
        </p:txBody>
      </p:sp>
      <p:sp>
        <p:nvSpPr>
          <p:cNvPr id="20" name="ZoneTexte 19">
            <a:extLst>
              <a:ext uri="{FF2B5EF4-FFF2-40B4-BE49-F238E27FC236}">
                <a16:creationId xmlns:a16="http://schemas.microsoft.com/office/drawing/2014/main" id="{CA49237F-A0A9-860C-00A2-9F2131B36254}"/>
              </a:ext>
            </a:extLst>
          </p:cNvPr>
          <p:cNvSpPr txBox="1"/>
          <p:nvPr/>
        </p:nvSpPr>
        <p:spPr>
          <a:xfrm>
            <a:off x="7961473" y="849379"/>
            <a:ext cx="609834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Extension en appui sur BS</a:t>
            </a:r>
            <a:r>
              <a:rPr lang="fr-CA" sz="18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32523029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E601FD8-E0D9-B854-79D4-155EE9B47F48}"/>
              </a:ext>
            </a:extLst>
          </p:cNvPr>
          <p:cNvPicPr>
            <a:picLocks noChangeAspect="1"/>
          </p:cNvPicPr>
          <p:nvPr/>
        </p:nvPicPr>
        <p:blipFill>
          <a:blip r:embed="rId2" cstate="print"/>
          <a:stretch>
            <a:fillRect/>
          </a:stretch>
        </p:blipFill>
        <p:spPr>
          <a:xfrm>
            <a:off x="604911" y="1438036"/>
            <a:ext cx="3192559" cy="4215418"/>
          </a:xfrm>
          <a:prstGeom prst="rect">
            <a:avLst/>
          </a:prstGeom>
        </p:spPr>
      </p:pic>
      <p:sp>
        <p:nvSpPr>
          <p:cNvPr id="5" name="ZoneTexte 4">
            <a:extLst>
              <a:ext uri="{FF2B5EF4-FFF2-40B4-BE49-F238E27FC236}">
                <a16:creationId xmlns:a16="http://schemas.microsoft.com/office/drawing/2014/main" id="{0635119B-D543-511F-C636-C6914CF3813A}"/>
              </a:ext>
            </a:extLst>
          </p:cNvPr>
          <p:cNvSpPr txBox="1"/>
          <p:nvPr/>
        </p:nvSpPr>
        <p:spPr>
          <a:xfrm>
            <a:off x="604911" y="835214"/>
            <a:ext cx="6098344" cy="461665"/>
          </a:xfrm>
          <a:prstGeom prst="rect">
            <a:avLst/>
          </a:prstGeom>
          <a:noFill/>
        </p:spPr>
        <p:txBody>
          <a:bodyPr wrap="square">
            <a:spAutoFit/>
          </a:bodyPr>
          <a:lstStyle/>
          <a:p>
            <a:r>
              <a:rPr lang="fr-CA" sz="2400" b="1" dirty="0">
                <a:solidFill>
                  <a:srgbClr val="231F20"/>
                </a:solidFill>
                <a:latin typeface="Poppins" panose="00000500000000000000" pitchFamily="2" charset="0"/>
                <a:cs typeface="Poppins" panose="00000500000000000000" pitchFamily="2" charset="0"/>
              </a:rPr>
              <a:t>Muscles triceps</a:t>
            </a:r>
          </a:p>
        </p:txBody>
      </p:sp>
      <p:pic>
        <p:nvPicPr>
          <p:cNvPr id="7" name="Image 6">
            <a:extLst>
              <a:ext uri="{FF2B5EF4-FFF2-40B4-BE49-F238E27FC236}">
                <a16:creationId xmlns:a16="http://schemas.microsoft.com/office/drawing/2014/main" id="{72993B97-3BA8-6BB9-CB41-0F05C59EC24D}"/>
              </a:ext>
            </a:extLst>
          </p:cNvPr>
          <p:cNvPicPr>
            <a:picLocks noChangeAspect="1"/>
          </p:cNvPicPr>
          <p:nvPr/>
        </p:nvPicPr>
        <p:blipFill>
          <a:blip r:embed="rId3" cstate="print"/>
          <a:stretch>
            <a:fillRect/>
          </a:stretch>
        </p:blipFill>
        <p:spPr>
          <a:xfrm>
            <a:off x="4325303" y="942150"/>
            <a:ext cx="4309978" cy="2391801"/>
          </a:xfrm>
          <a:prstGeom prst="rect">
            <a:avLst/>
          </a:prstGeom>
        </p:spPr>
      </p:pic>
      <p:pic>
        <p:nvPicPr>
          <p:cNvPr id="9" name="Image 8">
            <a:extLst>
              <a:ext uri="{FF2B5EF4-FFF2-40B4-BE49-F238E27FC236}">
                <a16:creationId xmlns:a16="http://schemas.microsoft.com/office/drawing/2014/main" id="{9BB4B39D-90B3-E4D0-E568-5A51543DA478}"/>
              </a:ext>
            </a:extLst>
          </p:cNvPr>
          <p:cNvPicPr>
            <a:picLocks noChangeAspect="1"/>
          </p:cNvPicPr>
          <p:nvPr/>
        </p:nvPicPr>
        <p:blipFill>
          <a:blip r:embed="rId4" cstate="print"/>
          <a:stretch>
            <a:fillRect/>
          </a:stretch>
        </p:blipFill>
        <p:spPr>
          <a:xfrm>
            <a:off x="4325303" y="4014230"/>
            <a:ext cx="3886188" cy="2140341"/>
          </a:xfrm>
          <a:prstGeom prst="rect">
            <a:avLst/>
          </a:prstGeom>
        </p:spPr>
      </p:pic>
      <p:pic>
        <p:nvPicPr>
          <p:cNvPr id="11" name="Image 10">
            <a:extLst>
              <a:ext uri="{FF2B5EF4-FFF2-40B4-BE49-F238E27FC236}">
                <a16:creationId xmlns:a16="http://schemas.microsoft.com/office/drawing/2014/main" id="{3BEE54A3-A1C5-6D18-BB9D-6EF52CF191CB}"/>
              </a:ext>
            </a:extLst>
          </p:cNvPr>
          <p:cNvPicPr>
            <a:picLocks noChangeAspect="1"/>
          </p:cNvPicPr>
          <p:nvPr/>
        </p:nvPicPr>
        <p:blipFill>
          <a:blip r:embed="rId5" cstate="print"/>
          <a:stretch>
            <a:fillRect/>
          </a:stretch>
        </p:blipFill>
        <p:spPr>
          <a:xfrm>
            <a:off x="8739324" y="1741115"/>
            <a:ext cx="2343150" cy="2971800"/>
          </a:xfrm>
          <a:prstGeom prst="rect">
            <a:avLst/>
          </a:prstGeom>
        </p:spPr>
      </p:pic>
      <p:sp>
        <p:nvSpPr>
          <p:cNvPr id="13" name="ZoneTexte 12">
            <a:extLst>
              <a:ext uri="{FF2B5EF4-FFF2-40B4-BE49-F238E27FC236}">
                <a16:creationId xmlns:a16="http://schemas.microsoft.com/office/drawing/2014/main" id="{0CB60968-DAC0-14D7-A17E-693C81DC460B}"/>
              </a:ext>
            </a:extLst>
          </p:cNvPr>
          <p:cNvSpPr txBox="1"/>
          <p:nvPr/>
        </p:nvSpPr>
        <p:spPr>
          <a:xfrm>
            <a:off x="4325303" y="465882"/>
            <a:ext cx="2159903"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Dips sur banc </a:t>
            </a:r>
          </a:p>
        </p:txBody>
      </p:sp>
      <p:sp>
        <p:nvSpPr>
          <p:cNvPr id="15" name="ZoneTexte 14">
            <a:extLst>
              <a:ext uri="{FF2B5EF4-FFF2-40B4-BE49-F238E27FC236}">
                <a16:creationId xmlns:a16="http://schemas.microsoft.com/office/drawing/2014/main" id="{58EF46E1-20DF-E79B-5559-6E231A6E9985}"/>
              </a:ext>
            </a:extLst>
          </p:cNvPr>
          <p:cNvSpPr txBox="1"/>
          <p:nvPr/>
        </p:nvSpPr>
        <p:spPr>
          <a:xfrm>
            <a:off x="4325303" y="3644898"/>
            <a:ext cx="3192558"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Triceps kick back </a:t>
            </a:r>
          </a:p>
        </p:txBody>
      </p:sp>
      <p:sp>
        <p:nvSpPr>
          <p:cNvPr id="17" name="ZoneTexte 16">
            <a:extLst>
              <a:ext uri="{FF2B5EF4-FFF2-40B4-BE49-F238E27FC236}">
                <a16:creationId xmlns:a16="http://schemas.microsoft.com/office/drawing/2014/main" id="{2CCA7FE7-97AB-61A3-0E45-6A9656CF6132}"/>
              </a:ext>
            </a:extLst>
          </p:cNvPr>
          <p:cNvSpPr txBox="1"/>
          <p:nvPr/>
        </p:nvSpPr>
        <p:spPr>
          <a:xfrm>
            <a:off x="8739324" y="1371783"/>
            <a:ext cx="6098344" cy="369332"/>
          </a:xfrm>
          <a:prstGeom prst="rect">
            <a:avLst/>
          </a:prstGeom>
          <a:noFill/>
        </p:spPr>
        <p:txBody>
          <a:bodyPr wrap="square">
            <a:spAutoFit/>
          </a:bodyPr>
          <a:lstStyle/>
          <a:p>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Overhead</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triceps </a:t>
            </a:r>
          </a:p>
        </p:txBody>
      </p:sp>
    </p:spTree>
    <p:extLst>
      <p:ext uri="{BB962C8B-B14F-4D97-AF65-F5344CB8AC3E}">
        <p14:creationId xmlns:p14="http://schemas.microsoft.com/office/powerpoint/2010/main" val="2921868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FA5D9B-452A-4E4F-CA56-60F39AB54923}"/>
              </a:ext>
            </a:extLst>
          </p:cNvPr>
          <p:cNvPicPr>
            <a:picLocks noChangeAspect="1"/>
          </p:cNvPicPr>
          <p:nvPr/>
        </p:nvPicPr>
        <p:blipFill>
          <a:blip r:embed="rId2" cstate="print"/>
          <a:stretch>
            <a:fillRect/>
          </a:stretch>
        </p:blipFill>
        <p:spPr>
          <a:xfrm>
            <a:off x="466432" y="1476375"/>
            <a:ext cx="2895746" cy="4093986"/>
          </a:xfrm>
          <a:prstGeom prst="rect">
            <a:avLst/>
          </a:prstGeom>
        </p:spPr>
      </p:pic>
      <p:pic>
        <p:nvPicPr>
          <p:cNvPr id="5" name="Image 4">
            <a:extLst>
              <a:ext uri="{FF2B5EF4-FFF2-40B4-BE49-F238E27FC236}">
                <a16:creationId xmlns:a16="http://schemas.microsoft.com/office/drawing/2014/main" id="{2DC27E6C-77D3-8DB5-1B6F-DED385889BA8}"/>
              </a:ext>
            </a:extLst>
          </p:cNvPr>
          <p:cNvPicPr>
            <a:picLocks noChangeAspect="1"/>
          </p:cNvPicPr>
          <p:nvPr/>
        </p:nvPicPr>
        <p:blipFill>
          <a:blip r:embed="rId3" cstate="print"/>
          <a:stretch>
            <a:fillRect/>
          </a:stretch>
        </p:blipFill>
        <p:spPr>
          <a:xfrm>
            <a:off x="3693396" y="3859756"/>
            <a:ext cx="2635500" cy="2729865"/>
          </a:xfrm>
          <a:prstGeom prst="rect">
            <a:avLst/>
          </a:prstGeom>
        </p:spPr>
      </p:pic>
      <p:sp>
        <p:nvSpPr>
          <p:cNvPr id="9" name="ZoneTexte 8">
            <a:extLst>
              <a:ext uri="{FF2B5EF4-FFF2-40B4-BE49-F238E27FC236}">
                <a16:creationId xmlns:a16="http://schemas.microsoft.com/office/drawing/2014/main" id="{0CA60013-5C1D-A982-31EA-B8DC282F22D4}"/>
              </a:ext>
            </a:extLst>
          </p:cNvPr>
          <p:cNvSpPr txBox="1"/>
          <p:nvPr/>
        </p:nvSpPr>
        <p:spPr>
          <a:xfrm>
            <a:off x="466432" y="905579"/>
            <a:ext cx="3595249" cy="461665"/>
          </a:xfrm>
          <a:prstGeom prst="rect">
            <a:avLst/>
          </a:prstGeom>
          <a:noFill/>
        </p:spPr>
        <p:txBody>
          <a:bodyPr wrap="square">
            <a:spAutoFit/>
          </a:bodyPr>
          <a:lstStyle/>
          <a:p>
            <a:r>
              <a:rPr lang="fr-CA" sz="2400" b="1" dirty="0">
                <a:solidFill>
                  <a:srgbClr val="231F20"/>
                </a:solidFill>
                <a:latin typeface="Poppins" panose="00000500000000000000" pitchFamily="2" charset="0"/>
                <a:cs typeface="Poppins" panose="00000500000000000000" pitchFamily="2" charset="0"/>
              </a:rPr>
              <a:t>Muscles biceps</a:t>
            </a:r>
          </a:p>
        </p:txBody>
      </p:sp>
      <p:pic>
        <p:nvPicPr>
          <p:cNvPr id="2050" name="Picture 2" descr="Barbell Bicep Curl | 101Exercise.com">
            <a:extLst>
              <a:ext uri="{FF2B5EF4-FFF2-40B4-BE49-F238E27FC236}">
                <a16:creationId xmlns:a16="http://schemas.microsoft.com/office/drawing/2014/main" id="{638C00E3-E631-387E-8DEC-7A249987C7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3396" y="268379"/>
            <a:ext cx="3921607" cy="3137285"/>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06035F9B-CC72-9F6A-1CDA-D6B46A6046DF}"/>
              </a:ext>
            </a:extLst>
          </p:cNvPr>
          <p:cNvSpPr txBox="1"/>
          <p:nvPr/>
        </p:nvSpPr>
        <p:spPr>
          <a:xfrm>
            <a:off x="3693396" y="3494963"/>
            <a:ext cx="6098344"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Biceps </a:t>
            </a:r>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curls</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-élastique à poignées</a:t>
            </a:r>
            <a:r>
              <a:rPr lang="fr-CA" sz="18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p>
        </p:txBody>
      </p:sp>
      <p:pic>
        <p:nvPicPr>
          <p:cNvPr id="15" name="Image 14">
            <a:extLst>
              <a:ext uri="{FF2B5EF4-FFF2-40B4-BE49-F238E27FC236}">
                <a16:creationId xmlns:a16="http://schemas.microsoft.com/office/drawing/2014/main" id="{DA90A569-D195-F460-5724-6F93538CE656}"/>
              </a:ext>
            </a:extLst>
          </p:cNvPr>
          <p:cNvPicPr>
            <a:picLocks noChangeAspect="1"/>
          </p:cNvPicPr>
          <p:nvPr/>
        </p:nvPicPr>
        <p:blipFill>
          <a:blip r:embed="rId5" cstate="print"/>
          <a:stretch>
            <a:fillRect/>
          </a:stretch>
        </p:blipFill>
        <p:spPr>
          <a:xfrm>
            <a:off x="8477061" y="1678095"/>
            <a:ext cx="3066712" cy="3369884"/>
          </a:xfrm>
          <a:prstGeom prst="rect">
            <a:avLst/>
          </a:prstGeom>
        </p:spPr>
      </p:pic>
      <p:sp>
        <p:nvSpPr>
          <p:cNvPr id="17" name="ZoneTexte 16">
            <a:extLst>
              <a:ext uri="{FF2B5EF4-FFF2-40B4-BE49-F238E27FC236}">
                <a16:creationId xmlns:a16="http://schemas.microsoft.com/office/drawing/2014/main" id="{434DF783-1E7E-1BD5-B479-561A11AEAE3B}"/>
              </a:ext>
            </a:extLst>
          </p:cNvPr>
          <p:cNvSpPr txBox="1"/>
          <p:nvPr/>
        </p:nvSpPr>
        <p:spPr>
          <a:xfrm>
            <a:off x="8477061" y="5137278"/>
            <a:ext cx="3865098" cy="615553"/>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t>
            </a:r>
            <a:r>
              <a:rPr lang="fr-CA" sz="16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emphase sur muscle de l’avant bras (brachioradial) </a:t>
            </a:r>
            <a:endParaRPr lang="fr-CA" dirty="0"/>
          </a:p>
        </p:txBody>
      </p:sp>
      <p:sp>
        <p:nvSpPr>
          <p:cNvPr id="19" name="ZoneTexte 18">
            <a:extLst>
              <a:ext uri="{FF2B5EF4-FFF2-40B4-BE49-F238E27FC236}">
                <a16:creationId xmlns:a16="http://schemas.microsoft.com/office/drawing/2014/main" id="{41C314E0-E88B-788D-A9A4-32C064D47321}"/>
              </a:ext>
            </a:extLst>
          </p:cNvPr>
          <p:cNvSpPr txBox="1"/>
          <p:nvPr/>
        </p:nvSpPr>
        <p:spPr>
          <a:xfrm>
            <a:off x="8589602" y="1291709"/>
            <a:ext cx="3286567" cy="369332"/>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Biceps </a:t>
            </a:r>
            <a:r>
              <a:rPr lang="fr-CA"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curls</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prise neutre</a:t>
            </a:r>
          </a:p>
        </p:txBody>
      </p:sp>
    </p:spTree>
    <p:extLst>
      <p:ext uri="{BB962C8B-B14F-4D97-AF65-F5344CB8AC3E}">
        <p14:creationId xmlns:p14="http://schemas.microsoft.com/office/powerpoint/2010/main" val="1336949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75A0CB-8346-6CD1-2286-B090DFAA0559}"/>
              </a:ext>
            </a:extLst>
          </p:cNvPr>
          <p:cNvSpPr>
            <a:spLocks noGrp="1"/>
          </p:cNvSpPr>
          <p:nvPr>
            <p:ph type="title" idx="4294967295"/>
          </p:nvPr>
        </p:nvSpPr>
        <p:spPr>
          <a:xfrm>
            <a:off x="0" y="383397"/>
            <a:ext cx="11999742" cy="1355725"/>
          </a:xfrm>
        </p:spPr>
        <p:txBody>
          <a:bodyPr>
            <a:normAutofit/>
          </a:bodyPr>
          <a:lstStyle/>
          <a:p>
            <a:pPr algn="ctr"/>
            <a:r>
              <a:rPr lang="fr-CA" sz="5400" dirty="0">
                <a:highlight>
                  <a:srgbClr val="231F20"/>
                </a:highlight>
                <a:latin typeface="Impact" panose="020B0806030902050204" pitchFamily="34" charset="0"/>
              </a:rPr>
              <a:t>Étirements</a:t>
            </a:r>
          </a:p>
        </p:txBody>
      </p:sp>
      <p:sp>
        <p:nvSpPr>
          <p:cNvPr id="5" name="ZoneTexte 4">
            <a:extLst>
              <a:ext uri="{FF2B5EF4-FFF2-40B4-BE49-F238E27FC236}">
                <a16:creationId xmlns:a16="http://schemas.microsoft.com/office/drawing/2014/main" id="{99FCFAEC-8129-2674-1914-554F59BF4E4D}"/>
              </a:ext>
            </a:extLst>
          </p:cNvPr>
          <p:cNvSpPr txBox="1"/>
          <p:nvPr/>
        </p:nvSpPr>
        <p:spPr>
          <a:xfrm>
            <a:off x="474784" y="1965325"/>
            <a:ext cx="3337561" cy="646331"/>
          </a:xfrm>
          <a:prstGeom prst="rect">
            <a:avLst/>
          </a:prstGeom>
          <a:noFill/>
        </p:spPr>
        <p:txBody>
          <a:bodyPr wrap="square">
            <a:spAutoFit/>
          </a:bodyPr>
          <a:lstStyle/>
          <a:p>
            <a:pPr algn="ct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Étirement du mollet </a:t>
            </a:r>
          </a:p>
          <a:p>
            <a:pPr algn="ct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au mur </a:t>
            </a:r>
          </a:p>
        </p:txBody>
      </p:sp>
      <p:pic>
        <p:nvPicPr>
          <p:cNvPr id="7" name="Image 6">
            <a:extLst>
              <a:ext uri="{FF2B5EF4-FFF2-40B4-BE49-F238E27FC236}">
                <a16:creationId xmlns:a16="http://schemas.microsoft.com/office/drawing/2014/main" id="{0157F347-BCFC-7385-43E7-76427ADF4550}"/>
              </a:ext>
            </a:extLst>
          </p:cNvPr>
          <p:cNvPicPr>
            <a:picLocks noChangeAspect="1"/>
          </p:cNvPicPr>
          <p:nvPr/>
        </p:nvPicPr>
        <p:blipFill>
          <a:blip r:embed="rId2" cstate="print"/>
          <a:stretch>
            <a:fillRect/>
          </a:stretch>
        </p:blipFill>
        <p:spPr>
          <a:xfrm>
            <a:off x="305972" y="2766956"/>
            <a:ext cx="3337561" cy="3386823"/>
          </a:xfrm>
          <a:prstGeom prst="rect">
            <a:avLst/>
          </a:prstGeom>
          <a:ln>
            <a:noFill/>
          </a:ln>
          <a:effectLst>
            <a:outerShdw blurRad="190500" algn="tl" rotWithShape="0">
              <a:srgbClr val="000000">
                <a:alpha val="70000"/>
              </a:srgbClr>
            </a:outerShdw>
          </a:effectLst>
        </p:spPr>
      </p:pic>
      <p:sp>
        <p:nvSpPr>
          <p:cNvPr id="8" name="ZoneTexte 7">
            <a:extLst>
              <a:ext uri="{FF2B5EF4-FFF2-40B4-BE49-F238E27FC236}">
                <a16:creationId xmlns:a16="http://schemas.microsoft.com/office/drawing/2014/main" id="{0EE64C92-5C80-C52D-52C2-2801A61BC0B1}"/>
              </a:ext>
            </a:extLst>
          </p:cNvPr>
          <p:cNvSpPr txBox="1"/>
          <p:nvPr/>
        </p:nvSpPr>
        <p:spPr>
          <a:xfrm>
            <a:off x="165295" y="6153779"/>
            <a:ext cx="4927210" cy="523220"/>
          </a:xfrm>
          <a:prstGeom prst="rect">
            <a:avLst/>
          </a:prstGeom>
          <a:noFill/>
        </p:spPr>
        <p:txBody>
          <a:bodyPr wrap="square" rtlCol="0">
            <a:spAutoFit/>
          </a:bodyPr>
          <a:lstStyle/>
          <a:p>
            <a:r>
              <a:rPr lang="fr-CA" sz="1400" dirty="0">
                <a:latin typeface="Poppins" panose="00000500000000000000" pitchFamily="2" charset="0"/>
                <a:cs typeface="Poppins" panose="00000500000000000000" pitchFamily="2" charset="0"/>
              </a:rPr>
              <a:t>*Garder le talon arrière bien</a:t>
            </a:r>
          </a:p>
          <a:p>
            <a:r>
              <a:rPr lang="fr-CA" sz="1400" dirty="0">
                <a:latin typeface="Poppins" panose="00000500000000000000" pitchFamily="2" charset="0"/>
                <a:cs typeface="Poppins" panose="00000500000000000000" pitchFamily="2" charset="0"/>
              </a:rPr>
              <a:t> à plat au sol</a:t>
            </a:r>
          </a:p>
        </p:txBody>
      </p:sp>
      <p:pic>
        <p:nvPicPr>
          <p:cNvPr id="10" name="Image 9">
            <a:extLst>
              <a:ext uri="{FF2B5EF4-FFF2-40B4-BE49-F238E27FC236}">
                <a16:creationId xmlns:a16="http://schemas.microsoft.com/office/drawing/2014/main" id="{B0AB66DB-605B-312F-D260-39F104011D0C}"/>
              </a:ext>
            </a:extLst>
          </p:cNvPr>
          <p:cNvPicPr>
            <a:picLocks noChangeAspect="1"/>
          </p:cNvPicPr>
          <p:nvPr/>
        </p:nvPicPr>
        <p:blipFill>
          <a:blip r:embed="rId3" cstate="print"/>
          <a:stretch>
            <a:fillRect/>
          </a:stretch>
        </p:blipFill>
        <p:spPr>
          <a:xfrm>
            <a:off x="4784518" y="2766956"/>
            <a:ext cx="1783148" cy="3386823"/>
          </a:xfrm>
          <a:prstGeom prst="rect">
            <a:avLst/>
          </a:prstGeom>
          <a:ln>
            <a:noFill/>
          </a:ln>
          <a:effectLst>
            <a:outerShdw blurRad="190500" algn="tl" rotWithShape="0">
              <a:srgbClr val="000000">
                <a:alpha val="70000"/>
              </a:srgbClr>
            </a:outerShdw>
          </a:effectLst>
        </p:spPr>
      </p:pic>
      <p:sp>
        <p:nvSpPr>
          <p:cNvPr id="12" name="ZoneTexte 11">
            <a:extLst>
              <a:ext uri="{FF2B5EF4-FFF2-40B4-BE49-F238E27FC236}">
                <a16:creationId xmlns:a16="http://schemas.microsoft.com/office/drawing/2014/main" id="{4A8C83C1-9309-CD83-7838-E1F8C097B4B8}"/>
              </a:ext>
            </a:extLst>
          </p:cNvPr>
          <p:cNvSpPr txBox="1"/>
          <p:nvPr/>
        </p:nvSpPr>
        <p:spPr>
          <a:xfrm>
            <a:off x="4152678" y="1972483"/>
            <a:ext cx="3046828" cy="646331"/>
          </a:xfrm>
          <a:prstGeom prst="rect">
            <a:avLst/>
          </a:prstGeom>
          <a:noFill/>
        </p:spPr>
        <p:txBody>
          <a:bodyPr wrap="square">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Étirement du quadriceps</a:t>
            </a:r>
          </a:p>
          <a:p>
            <a:pPr algn="ct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(avant cuisse)</a:t>
            </a:r>
          </a:p>
        </p:txBody>
      </p:sp>
      <p:pic>
        <p:nvPicPr>
          <p:cNvPr id="14" name="Image 13">
            <a:extLst>
              <a:ext uri="{FF2B5EF4-FFF2-40B4-BE49-F238E27FC236}">
                <a16:creationId xmlns:a16="http://schemas.microsoft.com/office/drawing/2014/main" id="{A37EA1A7-DD99-050A-E94B-FB156611538D}"/>
              </a:ext>
            </a:extLst>
          </p:cNvPr>
          <p:cNvPicPr>
            <a:picLocks noChangeAspect="1"/>
          </p:cNvPicPr>
          <p:nvPr/>
        </p:nvPicPr>
        <p:blipFill>
          <a:blip r:embed="rId4" cstate="print"/>
          <a:stretch>
            <a:fillRect/>
          </a:stretch>
        </p:blipFill>
        <p:spPr>
          <a:xfrm>
            <a:off x="7595660" y="2825009"/>
            <a:ext cx="3933841" cy="2966243"/>
          </a:xfrm>
          <a:prstGeom prst="rect">
            <a:avLst/>
          </a:prstGeom>
          <a:ln>
            <a:noFill/>
          </a:ln>
          <a:effectLst>
            <a:outerShdw blurRad="190500" algn="tl" rotWithShape="0">
              <a:srgbClr val="000000">
                <a:alpha val="70000"/>
              </a:srgbClr>
            </a:outerShdw>
          </a:effectLst>
        </p:spPr>
      </p:pic>
      <p:sp>
        <p:nvSpPr>
          <p:cNvPr id="16" name="ZoneTexte 15">
            <a:extLst>
              <a:ext uri="{FF2B5EF4-FFF2-40B4-BE49-F238E27FC236}">
                <a16:creationId xmlns:a16="http://schemas.microsoft.com/office/drawing/2014/main" id="{34D3CAF6-5AEB-3FFC-686F-0E9CEAE31CDC}"/>
              </a:ext>
            </a:extLst>
          </p:cNvPr>
          <p:cNvSpPr txBox="1"/>
          <p:nvPr/>
        </p:nvSpPr>
        <p:spPr>
          <a:xfrm>
            <a:off x="6513408" y="1965324"/>
            <a:ext cx="6098344" cy="646331"/>
          </a:xfrm>
          <a:prstGeom prst="rect">
            <a:avLst/>
          </a:prstGeom>
          <a:noFill/>
        </p:spPr>
        <p:txBody>
          <a:bodyPr wrap="square">
            <a:spAutoFit/>
          </a:bodyPr>
          <a:lstStyle/>
          <a:p>
            <a:pPr algn="ct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Étirement des ischio-jambiers</a:t>
            </a:r>
          </a:p>
          <a:p>
            <a:pPr algn="ct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(arrière cuisse)</a:t>
            </a:r>
          </a:p>
        </p:txBody>
      </p:sp>
    </p:spTree>
    <p:extLst>
      <p:ext uri="{BB962C8B-B14F-4D97-AF65-F5344CB8AC3E}">
        <p14:creationId xmlns:p14="http://schemas.microsoft.com/office/powerpoint/2010/main" val="1486266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E1AE6DE-1019-D069-9ED1-3BE8B28A2C3A}"/>
              </a:ext>
            </a:extLst>
          </p:cNvPr>
          <p:cNvPicPr>
            <a:picLocks noChangeAspect="1"/>
          </p:cNvPicPr>
          <p:nvPr/>
        </p:nvPicPr>
        <p:blipFill>
          <a:blip r:embed="rId2" cstate="print"/>
          <a:stretch>
            <a:fillRect/>
          </a:stretch>
        </p:blipFill>
        <p:spPr>
          <a:xfrm>
            <a:off x="4478372" y="1476184"/>
            <a:ext cx="2807786" cy="5128439"/>
          </a:xfrm>
          <a:prstGeom prst="rect">
            <a:avLst/>
          </a:prstGeom>
        </p:spPr>
      </p:pic>
      <p:pic>
        <p:nvPicPr>
          <p:cNvPr id="5" name="Image 4">
            <a:extLst>
              <a:ext uri="{FF2B5EF4-FFF2-40B4-BE49-F238E27FC236}">
                <a16:creationId xmlns:a16="http://schemas.microsoft.com/office/drawing/2014/main" id="{F41E7541-6B03-0EC0-D35C-0F1A2F7FB51C}"/>
              </a:ext>
            </a:extLst>
          </p:cNvPr>
          <p:cNvPicPr>
            <a:picLocks noChangeAspect="1"/>
          </p:cNvPicPr>
          <p:nvPr/>
        </p:nvPicPr>
        <p:blipFill>
          <a:blip r:embed="rId3" cstate="print"/>
          <a:stretch>
            <a:fillRect/>
          </a:stretch>
        </p:blipFill>
        <p:spPr>
          <a:xfrm>
            <a:off x="7490513" y="1749541"/>
            <a:ext cx="3970715" cy="2935492"/>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2D4C5BBA-119B-7088-3344-B4B55729DB7D}"/>
              </a:ext>
            </a:extLst>
          </p:cNvPr>
          <p:cNvSpPr txBox="1"/>
          <p:nvPr/>
        </p:nvSpPr>
        <p:spPr>
          <a:xfrm>
            <a:off x="2833093" y="1287876"/>
            <a:ext cx="6098344" cy="369332"/>
          </a:xfrm>
          <a:prstGeom prst="rect">
            <a:avLst/>
          </a:prstGeom>
          <a:noFill/>
        </p:spPr>
        <p:txBody>
          <a:bodyPr wrap="square">
            <a:spAutoFit/>
          </a:bodyPr>
          <a:lstStyle/>
          <a:p>
            <a:pPr algn="ct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Étirement du trapèze</a:t>
            </a:r>
          </a:p>
        </p:txBody>
      </p:sp>
      <p:sp>
        <p:nvSpPr>
          <p:cNvPr id="9" name="ZoneTexte 8">
            <a:extLst>
              <a:ext uri="{FF2B5EF4-FFF2-40B4-BE49-F238E27FC236}">
                <a16:creationId xmlns:a16="http://schemas.microsoft.com/office/drawing/2014/main" id="{19FFA945-920E-D9F4-17D9-8971030E5A79}"/>
              </a:ext>
            </a:extLst>
          </p:cNvPr>
          <p:cNvSpPr txBox="1"/>
          <p:nvPr/>
        </p:nvSpPr>
        <p:spPr>
          <a:xfrm>
            <a:off x="5996889" y="1291518"/>
            <a:ext cx="6140546" cy="369332"/>
          </a:xfrm>
          <a:prstGeom prst="rect">
            <a:avLst/>
          </a:prstGeom>
          <a:noFill/>
        </p:spPr>
        <p:txBody>
          <a:bodyPr wrap="square">
            <a:spAutoFit/>
          </a:bodyPr>
          <a:lstStyle/>
          <a:p>
            <a:pPr algn="ct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Étirement du grand dorsal</a:t>
            </a:r>
          </a:p>
        </p:txBody>
      </p:sp>
      <p:sp>
        <p:nvSpPr>
          <p:cNvPr id="10" name="Flèche : bas 9">
            <a:extLst>
              <a:ext uri="{FF2B5EF4-FFF2-40B4-BE49-F238E27FC236}">
                <a16:creationId xmlns:a16="http://schemas.microsoft.com/office/drawing/2014/main" id="{AB3E8CB6-A5B5-DDB6-EE65-1BB632B9773F}"/>
              </a:ext>
            </a:extLst>
          </p:cNvPr>
          <p:cNvSpPr/>
          <p:nvPr/>
        </p:nvSpPr>
        <p:spPr>
          <a:xfrm>
            <a:off x="10002130" y="2938720"/>
            <a:ext cx="196948" cy="43609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Flèche : droite 10">
            <a:extLst>
              <a:ext uri="{FF2B5EF4-FFF2-40B4-BE49-F238E27FC236}">
                <a16:creationId xmlns:a16="http://schemas.microsoft.com/office/drawing/2014/main" id="{E4E0A6E4-B09C-5884-7843-3842109C45F8}"/>
              </a:ext>
            </a:extLst>
          </p:cNvPr>
          <p:cNvSpPr/>
          <p:nvPr/>
        </p:nvSpPr>
        <p:spPr>
          <a:xfrm rot="17948150">
            <a:off x="5272250" y="2734464"/>
            <a:ext cx="544351" cy="248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Flèche : droite 11">
            <a:extLst>
              <a:ext uri="{FF2B5EF4-FFF2-40B4-BE49-F238E27FC236}">
                <a16:creationId xmlns:a16="http://schemas.microsoft.com/office/drawing/2014/main" id="{EA13CAF6-BA09-E2C8-2BA8-BDF902B6E1A8}"/>
              </a:ext>
            </a:extLst>
          </p:cNvPr>
          <p:cNvSpPr/>
          <p:nvPr/>
        </p:nvSpPr>
        <p:spPr>
          <a:xfrm rot="2873854">
            <a:off x="5372653" y="5287036"/>
            <a:ext cx="544351" cy="248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ZoneTexte 12">
            <a:extLst>
              <a:ext uri="{FF2B5EF4-FFF2-40B4-BE49-F238E27FC236}">
                <a16:creationId xmlns:a16="http://schemas.microsoft.com/office/drawing/2014/main" id="{98AE9DDC-7779-C216-A061-6AA09A7AA378}"/>
              </a:ext>
            </a:extLst>
          </p:cNvPr>
          <p:cNvSpPr txBox="1"/>
          <p:nvPr/>
        </p:nvSpPr>
        <p:spPr>
          <a:xfrm>
            <a:off x="362439" y="1291518"/>
            <a:ext cx="4941307" cy="369332"/>
          </a:xfrm>
          <a:prstGeom prst="rect">
            <a:avLst/>
          </a:prstGeom>
          <a:noFill/>
        </p:spPr>
        <p:txBody>
          <a:bodyPr wrap="square" rtlCol="0">
            <a:spAutoFit/>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Étirement des rhomboïdes</a:t>
            </a:r>
          </a:p>
        </p:txBody>
      </p:sp>
      <p:pic>
        <p:nvPicPr>
          <p:cNvPr id="14" name="Image 13">
            <a:extLst>
              <a:ext uri="{FF2B5EF4-FFF2-40B4-BE49-F238E27FC236}">
                <a16:creationId xmlns:a16="http://schemas.microsoft.com/office/drawing/2014/main" id="{388515A9-EA13-79C6-3A99-E731AF4D1CAA}"/>
              </a:ext>
            </a:extLst>
          </p:cNvPr>
          <p:cNvPicPr>
            <a:picLocks noChangeAspect="1"/>
          </p:cNvPicPr>
          <p:nvPr/>
        </p:nvPicPr>
        <p:blipFill>
          <a:blip r:embed="rId4" cstate="print"/>
          <a:stretch>
            <a:fillRect/>
          </a:stretch>
        </p:blipFill>
        <p:spPr>
          <a:xfrm>
            <a:off x="504927" y="1798659"/>
            <a:ext cx="3560890" cy="29102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Flèche : droite 14">
            <a:extLst>
              <a:ext uri="{FF2B5EF4-FFF2-40B4-BE49-F238E27FC236}">
                <a16:creationId xmlns:a16="http://schemas.microsoft.com/office/drawing/2014/main" id="{343765FF-892A-829C-D181-42D1C5934A1C}"/>
              </a:ext>
            </a:extLst>
          </p:cNvPr>
          <p:cNvSpPr/>
          <p:nvPr/>
        </p:nvSpPr>
        <p:spPr>
          <a:xfrm rot="10800000">
            <a:off x="2705406" y="2331373"/>
            <a:ext cx="544351" cy="2482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05052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8EA42-A033-3BD5-78FB-5628AC395AB4}"/>
              </a:ext>
            </a:extLst>
          </p:cNvPr>
          <p:cNvSpPr>
            <a:spLocks noGrp="1"/>
          </p:cNvSpPr>
          <p:nvPr>
            <p:ph type="title"/>
          </p:nvPr>
        </p:nvSpPr>
        <p:spPr/>
        <p:txBody>
          <a:bodyPr/>
          <a:lstStyle/>
          <a:p>
            <a:r>
              <a:rPr lang="fr-CA" u="sng" dirty="0">
                <a:latin typeface="Impact" panose="020B0806030902050204" pitchFamily="34" charset="0"/>
              </a:rPr>
              <a:t>Taille du vélo</a:t>
            </a:r>
          </a:p>
        </p:txBody>
      </p:sp>
      <p:pic>
        <p:nvPicPr>
          <p:cNvPr id="5" name="Espace réservé du contenu 4">
            <a:extLst>
              <a:ext uri="{FF2B5EF4-FFF2-40B4-BE49-F238E27FC236}">
                <a16:creationId xmlns:a16="http://schemas.microsoft.com/office/drawing/2014/main" id="{B3012E6C-B76E-D487-F330-9E1DCAE5A536}"/>
              </a:ext>
            </a:extLst>
          </p:cNvPr>
          <p:cNvPicPr>
            <a:picLocks noGrp="1" noChangeAspect="1"/>
          </p:cNvPicPr>
          <p:nvPr>
            <p:ph idx="1"/>
          </p:nvPr>
        </p:nvPicPr>
        <p:blipFill>
          <a:blip r:embed="rId2" cstate="print"/>
          <a:stretch>
            <a:fillRect/>
          </a:stretch>
        </p:blipFill>
        <p:spPr>
          <a:xfrm>
            <a:off x="5499653" y="1167415"/>
            <a:ext cx="6227316" cy="4837145"/>
          </a:xfrm>
        </p:spPr>
      </p:pic>
      <p:sp>
        <p:nvSpPr>
          <p:cNvPr id="6" name="ZoneTexte 5">
            <a:extLst>
              <a:ext uri="{FF2B5EF4-FFF2-40B4-BE49-F238E27FC236}">
                <a16:creationId xmlns:a16="http://schemas.microsoft.com/office/drawing/2014/main" id="{635BE086-710C-0B2A-5F73-494280A71618}"/>
              </a:ext>
            </a:extLst>
          </p:cNvPr>
          <p:cNvSpPr txBox="1"/>
          <p:nvPr/>
        </p:nvSpPr>
        <p:spPr>
          <a:xfrm>
            <a:off x="715617" y="2067339"/>
            <a:ext cx="4784036" cy="2308324"/>
          </a:xfrm>
          <a:prstGeom prst="rect">
            <a:avLst/>
          </a:prstGeom>
          <a:noFill/>
        </p:spPr>
        <p:txBody>
          <a:bodyPr wrap="square" rtlCol="0">
            <a:spAutoFit/>
          </a:bodyPr>
          <a:lstStyle/>
          <a:p>
            <a:r>
              <a:rPr lang="fr-CA" sz="2400" dirty="0">
                <a:solidFill>
                  <a:srgbClr val="1C1C1C"/>
                </a:solidFill>
                <a:latin typeface="Poppins" panose="00000500000000000000" pitchFamily="2" charset="0"/>
              </a:rPr>
              <a:t>I</a:t>
            </a:r>
            <a:r>
              <a:rPr lang="fr-CA" sz="2400" b="0" i="0" dirty="0">
                <a:solidFill>
                  <a:srgbClr val="1C1C1C"/>
                </a:solidFill>
                <a:effectLst/>
                <a:latin typeface="Poppins" panose="00000500000000000000" pitchFamily="2" charset="0"/>
              </a:rPr>
              <a:t>l devrait y avoir un espace d’environ 2 cm entre l’entrejambe et le tube horizontal lorsque vous enfourché le vélo en gardant les pieds à plats au sol.</a:t>
            </a:r>
            <a:endParaRPr lang="fr-CA" sz="2400" dirty="0"/>
          </a:p>
        </p:txBody>
      </p:sp>
      <p:pic>
        <p:nvPicPr>
          <p:cNvPr id="7" name="Image 6">
            <a:extLst>
              <a:ext uri="{FF2B5EF4-FFF2-40B4-BE49-F238E27FC236}">
                <a16:creationId xmlns:a16="http://schemas.microsoft.com/office/drawing/2014/main" id="{CBD34CE7-8C8C-39AC-424C-7C6EBA082B48}"/>
              </a:ext>
            </a:extLst>
          </p:cNvPr>
          <p:cNvPicPr>
            <a:picLocks noChangeAspect="1"/>
          </p:cNvPicPr>
          <p:nvPr/>
        </p:nvPicPr>
        <p:blipFill>
          <a:blip r:embed="rId3" cstate="print"/>
          <a:stretch>
            <a:fillRect/>
          </a:stretch>
        </p:blipFill>
        <p:spPr>
          <a:xfrm>
            <a:off x="6014169" y="710979"/>
            <a:ext cx="1356360" cy="1356360"/>
          </a:xfrm>
          <a:prstGeom prst="rect">
            <a:avLst/>
          </a:prstGeom>
        </p:spPr>
      </p:pic>
    </p:spTree>
    <p:extLst>
      <p:ext uri="{BB962C8B-B14F-4D97-AF65-F5344CB8AC3E}">
        <p14:creationId xmlns:p14="http://schemas.microsoft.com/office/powerpoint/2010/main" val="3785363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494089-7597-801B-5DFA-2E1CEEC9F6E9}"/>
              </a:ext>
            </a:extLst>
          </p:cNvPr>
          <p:cNvSpPr>
            <a:spLocks noGrp="1"/>
          </p:cNvSpPr>
          <p:nvPr>
            <p:ph type="title"/>
          </p:nvPr>
        </p:nvSpPr>
        <p:spPr/>
        <p:txBody>
          <a:bodyPr>
            <a:normAutofit fontScale="90000"/>
          </a:bodyPr>
          <a:lstStyle/>
          <a:p>
            <a:pPr algn="ctr"/>
            <a:r>
              <a:rPr lang="fr-CA" sz="4900" dirty="0">
                <a:effectLst>
                  <a:outerShdw blurRad="38100" dist="38100" dir="2700000" algn="tl">
                    <a:srgbClr val="000000">
                      <a:alpha val="43137"/>
                    </a:srgbClr>
                  </a:outerShdw>
                </a:effectLst>
                <a:latin typeface="Impact" panose="020B0806030902050204" pitchFamily="34" charset="0"/>
              </a:rPr>
              <a:t>Mesurer ses progrès    </a:t>
            </a:r>
            <a:r>
              <a:rPr lang="fr-CA" dirty="0">
                <a:latin typeface="Impact" panose="020B0806030902050204" pitchFamily="34" charset="0"/>
              </a:rPr>
              <a:t>=</a:t>
            </a:r>
            <a:br>
              <a:rPr lang="fr-CA" u="sng" dirty="0">
                <a:latin typeface="Impact" panose="020B0806030902050204" pitchFamily="34" charset="0"/>
              </a:rPr>
            </a:br>
            <a:r>
              <a:rPr lang="fr-CA" dirty="0">
                <a:latin typeface="Impact" panose="020B0806030902050204" pitchFamily="34" charset="0"/>
              </a:rPr>
              <a:t>un moyen sûr d’entretenir sa motivation!</a:t>
            </a:r>
          </a:p>
        </p:txBody>
      </p:sp>
      <p:sp>
        <p:nvSpPr>
          <p:cNvPr id="3" name="Espace réservé du contenu 2">
            <a:extLst>
              <a:ext uri="{FF2B5EF4-FFF2-40B4-BE49-F238E27FC236}">
                <a16:creationId xmlns:a16="http://schemas.microsoft.com/office/drawing/2014/main" id="{1D2F5A0B-9F66-761E-95C0-A4A6E8493C4C}"/>
              </a:ext>
            </a:extLst>
          </p:cNvPr>
          <p:cNvSpPr>
            <a:spLocks noGrp="1"/>
          </p:cNvSpPr>
          <p:nvPr>
            <p:ph idx="1"/>
          </p:nvPr>
        </p:nvSpPr>
        <p:spPr>
          <a:xfrm>
            <a:off x="1979542" y="2557668"/>
            <a:ext cx="9399106" cy="3260035"/>
          </a:xfrm>
          <a:solidFill>
            <a:srgbClr val="231F20"/>
          </a:solidFill>
          <a:scene3d>
            <a:camera prst="isometricOffAxis1Right"/>
            <a:lightRig rig="threePt" dir="t"/>
          </a:scene3d>
        </p:spPr>
        <p:txBody>
          <a:bodyPr>
            <a:normAutofit fontScale="70000" lnSpcReduction="20000"/>
          </a:bodyPr>
          <a:lstStyle/>
          <a:p>
            <a:pPr marL="502920" indent="-457200">
              <a:buFont typeface="+mj-lt"/>
              <a:buAutoNum type="arabicPeriod"/>
            </a:pPr>
            <a:endParaRPr lang="fr-CA" sz="66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502920" indent="-457200">
              <a:buFont typeface="+mj-lt"/>
              <a:buAutoNum type="arabicPeriod"/>
            </a:pPr>
            <a:r>
              <a:rPr lang="fr-CA" sz="66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Se fixer des objectifs </a:t>
            </a:r>
          </a:p>
          <a:p>
            <a:pPr marL="502920" indent="-457200">
              <a:buFont typeface="+mj-lt"/>
              <a:buAutoNum type="arabicPeriod"/>
            </a:pPr>
            <a:r>
              <a:rPr lang="fr-CA" sz="66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Noter ses entraînements &amp; ses progrès</a:t>
            </a:r>
          </a:p>
          <a:p>
            <a:pPr marL="45720" indent="0">
              <a:buNone/>
            </a:pPr>
            <a:r>
              <a:rPr lang="fr-CA" sz="6600"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p>
          <a:p>
            <a:pPr marL="502920" indent="-457200">
              <a:buAutoNum type="arabicPeriod"/>
            </a:pPr>
            <a:endParaRPr lang="fr-CA" dirty="0"/>
          </a:p>
          <a:p>
            <a:pPr marL="502920" indent="-457200">
              <a:buAutoNum type="arabicPeriod"/>
            </a:pPr>
            <a:endParaRPr lang="fr-CA" dirty="0"/>
          </a:p>
        </p:txBody>
      </p:sp>
    </p:spTree>
    <p:extLst>
      <p:ext uri="{BB962C8B-B14F-4D97-AF65-F5344CB8AC3E}">
        <p14:creationId xmlns:p14="http://schemas.microsoft.com/office/powerpoint/2010/main" val="1642567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A4E0941A-1522-912F-7A4D-3B3B6810C36E}"/>
              </a:ext>
            </a:extLst>
          </p:cNvPr>
          <p:cNvPicPr>
            <a:picLocks noChangeAspect="1"/>
          </p:cNvPicPr>
          <p:nvPr/>
        </p:nvPicPr>
        <p:blipFill>
          <a:blip r:embed="rId2" cstate="print"/>
          <a:stretch>
            <a:fillRect/>
          </a:stretch>
        </p:blipFill>
        <p:spPr>
          <a:xfrm>
            <a:off x="6902365" y="698027"/>
            <a:ext cx="4333032" cy="5461945"/>
          </a:xfrm>
          <a:prstGeom prst="rect">
            <a:avLst/>
          </a:prstGeom>
        </p:spPr>
      </p:pic>
      <p:sp>
        <p:nvSpPr>
          <p:cNvPr id="8" name="ZoneTexte 7">
            <a:extLst>
              <a:ext uri="{FF2B5EF4-FFF2-40B4-BE49-F238E27FC236}">
                <a16:creationId xmlns:a16="http://schemas.microsoft.com/office/drawing/2014/main" id="{F5B0118F-85D3-615B-4A01-30489586249F}"/>
              </a:ext>
            </a:extLst>
          </p:cNvPr>
          <p:cNvSpPr txBox="1"/>
          <p:nvPr/>
        </p:nvSpPr>
        <p:spPr>
          <a:xfrm>
            <a:off x="295421" y="3429000"/>
            <a:ext cx="7399606" cy="1569660"/>
          </a:xfrm>
          <a:prstGeom prst="rect">
            <a:avLst/>
          </a:prstGeom>
          <a:noFill/>
        </p:spPr>
        <p:txBody>
          <a:bodyPr wrap="square" rtlCol="0">
            <a:spAutoFit/>
          </a:bodyPr>
          <a:lstStyle/>
          <a:p>
            <a:pPr marL="571500" indent="-571500">
              <a:buFont typeface="Wingdings" panose="05000000000000000000" pitchFamily="2" charset="2"/>
              <a:buChar char="ü"/>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Application de </a:t>
            </a:r>
            <a:r>
              <a:rPr lang="fr-CA" sz="2400" dirty="0" err="1">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tracking</a:t>
            </a: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a:t>
            </a:r>
          </a:p>
          <a:p>
            <a:pPr marL="571500" indent="-571500">
              <a:buFont typeface="Wingdings" panose="05000000000000000000" pitchFamily="2" charset="2"/>
              <a:buChar char="ü"/>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Course à pied/ cyclisme</a:t>
            </a:r>
          </a:p>
          <a:p>
            <a:pPr marL="571500" indent="-571500">
              <a:buFont typeface="Wingdings" panose="05000000000000000000" pitchFamily="2" charset="2"/>
              <a:buChar char="ü"/>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Suivre vos performances</a:t>
            </a:r>
          </a:p>
          <a:p>
            <a:pPr marL="571500" indent="-571500">
              <a:buFont typeface="Wingdings" panose="05000000000000000000" pitchFamily="2" charset="2"/>
              <a:buChar char="ü"/>
            </a:pPr>
            <a:r>
              <a:rPr lang="fr-CA" sz="240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Analyser vos données après l’effort</a:t>
            </a:r>
          </a:p>
        </p:txBody>
      </p:sp>
      <p:pic>
        <p:nvPicPr>
          <p:cNvPr id="12" name="Image 11">
            <a:extLst>
              <a:ext uri="{FF2B5EF4-FFF2-40B4-BE49-F238E27FC236}">
                <a16:creationId xmlns:a16="http://schemas.microsoft.com/office/drawing/2014/main" id="{45F26AD4-B578-83A6-4DF8-F27D284BDD43}"/>
              </a:ext>
            </a:extLst>
          </p:cNvPr>
          <p:cNvPicPr>
            <a:picLocks noChangeAspect="1"/>
          </p:cNvPicPr>
          <p:nvPr/>
        </p:nvPicPr>
        <p:blipFill>
          <a:blip r:embed="rId3" cstate="print"/>
          <a:stretch>
            <a:fillRect/>
          </a:stretch>
        </p:blipFill>
        <p:spPr>
          <a:xfrm>
            <a:off x="534572" y="395823"/>
            <a:ext cx="3207434" cy="2814470"/>
          </a:xfrm>
          <a:prstGeom prst="rect">
            <a:avLst/>
          </a:prstGeom>
        </p:spPr>
      </p:pic>
    </p:spTree>
    <p:extLst>
      <p:ext uri="{BB962C8B-B14F-4D97-AF65-F5344CB8AC3E}">
        <p14:creationId xmlns:p14="http://schemas.microsoft.com/office/powerpoint/2010/main" val="38474638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4E697A0-8423-0E77-F77A-9629C18B04DA}"/>
              </a:ext>
            </a:extLst>
          </p:cNvPr>
          <p:cNvSpPr txBox="1"/>
          <p:nvPr/>
        </p:nvSpPr>
        <p:spPr>
          <a:xfrm>
            <a:off x="743244" y="2497976"/>
            <a:ext cx="10705512" cy="1862048"/>
          </a:xfrm>
          <a:prstGeom prst="rect">
            <a:avLst/>
          </a:prstGeom>
          <a:noFill/>
        </p:spPr>
        <p:txBody>
          <a:bodyPr wrap="square">
            <a:spAutoFit/>
          </a:bodyPr>
          <a:lstStyle/>
          <a:p>
            <a:pPr marL="45720" indent="0" algn="ctr">
              <a:buNone/>
            </a:pPr>
            <a:r>
              <a:rPr lang="fr-CA" sz="11500" dirty="0">
                <a:solidFill>
                  <a:schemeClr val="bg1"/>
                </a:solidFill>
                <a:effectLst>
                  <a:outerShdw blurRad="38100" dist="38100" dir="2700000" algn="tl">
                    <a:srgbClr val="000000">
                      <a:alpha val="43137"/>
                    </a:srgbClr>
                  </a:outerShdw>
                </a:effectLst>
                <a:highlight>
                  <a:srgbClr val="60BD21"/>
                </a:highlight>
                <a:latin typeface="Poppins" panose="00000500000000000000" pitchFamily="2" charset="0"/>
                <a:cs typeface="Poppins" panose="00000500000000000000" pitchFamily="2" charset="0"/>
              </a:rPr>
              <a:t>Questions</a:t>
            </a:r>
            <a:r>
              <a:rPr lang="fr-CA" sz="9600" dirty="0">
                <a:solidFill>
                  <a:schemeClr val="bg1"/>
                </a:solidFill>
                <a:effectLst>
                  <a:outerShdw blurRad="38100" dist="38100" dir="2700000" algn="tl">
                    <a:srgbClr val="000000">
                      <a:alpha val="43137"/>
                    </a:srgbClr>
                  </a:outerShdw>
                </a:effectLst>
                <a:highlight>
                  <a:srgbClr val="60BD21"/>
                </a:highlight>
                <a:latin typeface="Poppins" panose="00000500000000000000" pitchFamily="2" charset="0"/>
                <a:cs typeface="Poppins" panose="00000500000000000000" pitchFamily="2" charset="0"/>
              </a:rPr>
              <a:t>?</a:t>
            </a:r>
          </a:p>
        </p:txBody>
      </p:sp>
    </p:spTree>
    <p:extLst>
      <p:ext uri="{BB962C8B-B14F-4D97-AF65-F5344CB8AC3E}">
        <p14:creationId xmlns:p14="http://schemas.microsoft.com/office/powerpoint/2010/main" val="1877649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C1623D-02F8-5B90-146B-2C0AD1DD0454}"/>
              </a:ext>
            </a:extLst>
          </p:cNvPr>
          <p:cNvSpPr>
            <a:spLocks noGrp="1"/>
          </p:cNvSpPr>
          <p:nvPr>
            <p:ph type="title"/>
          </p:nvPr>
        </p:nvSpPr>
        <p:spPr/>
        <p:txBody>
          <a:bodyPr/>
          <a:lstStyle/>
          <a:p>
            <a:r>
              <a:rPr lang="fr-CA" dirty="0">
                <a:latin typeface="Impact" panose="020B0806030902050204" pitchFamily="34" charset="0"/>
              </a:rPr>
              <a:t>Bibliographie</a:t>
            </a:r>
            <a:endParaRPr lang="fr-CA" dirty="0"/>
          </a:p>
        </p:txBody>
      </p:sp>
      <p:sp>
        <p:nvSpPr>
          <p:cNvPr id="3" name="Espace réservé du contenu 2">
            <a:extLst>
              <a:ext uri="{FF2B5EF4-FFF2-40B4-BE49-F238E27FC236}">
                <a16:creationId xmlns:a16="http://schemas.microsoft.com/office/drawing/2014/main" id="{EBF0BB4E-B190-46E4-8B3F-5BDE9FC65EB2}"/>
              </a:ext>
            </a:extLst>
          </p:cNvPr>
          <p:cNvSpPr>
            <a:spLocks noGrp="1"/>
          </p:cNvSpPr>
          <p:nvPr>
            <p:ph idx="1"/>
          </p:nvPr>
        </p:nvSpPr>
        <p:spPr>
          <a:xfrm>
            <a:off x="1206609" y="1812388"/>
            <a:ext cx="9842391" cy="4436012"/>
          </a:xfrm>
        </p:spPr>
        <p:txBody>
          <a:bodyPr>
            <a:normAutofit fontScale="92500" lnSpcReduction="20000"/>
          </a:bodyPr>
          <a:lstStyle/>
          <a:p>
            <a:pPr algn="just"/>
            <a:r>
              <a:rPr lang="fr-CA" dirty="0">
                <a:solidFill>
                  <a:srgbClr val="000000"/>
                </a:solidFill>
                <a:highlight>
                  <a:srgbClr val="FFFFFF"/>
                </a:highlight>
                <a:latin typeface="Poppins" panose="00000500000000000000" pitchFamily="2" charset="0"/>
                <a:cs typeface="Poppins" panose="00000500000000000000" pitchFamily="2" charset="0"/>
              </a:rPr>
              <a:t>Christine</a:t>
            </a:r>
            <a:r>
              <a:rPr lang="fr-CA" b="0" i="0" dirty="0">
                <a:solidFill>
                  <a:srgbClr val="000000"/>
                </a:solidFill>
                <a:effectLst/>
                <a:highlight>
                  <a:srgbClr val="FFFFFF"/>
                </a:highlight>
                <a:latin typeface="Poppins" panose="00000500000000000000" pitchFamily="2" charset="0"/>
                <a:cs typeface="Poppins" panose="00000500000000000000" pitchFamily="2" charset="0"/>
              </a:rPr>
              <a:t> MIGNOT, </a:t>
            </a:r>
            <a:r>
              <a:rPr lang="fr-CA" b="0" i="1" dirty="0">
                <a:solidFill>
                  <a:srgbClr val="000000"/>
                </a:solidFill>
                <a:effectLst/>
                <a:highlight>
                  <a:srgbClr val="FFFFFF"/>
                </a:highlight>
                <a:latin typeface="Poppins" panose="00000500000000000000" pitchFamily="2" charset="0"/>
                <a:cs typeface="Poppins" panose="00000500000000000000" pitchFamily="2" charset="0"/>
              </a:rPr>
              <a:t>Le vélo de route pour tous</a:t>
            </a:r>
            <a:r>
              <a:rPr lang="fr-CA" b="0" i="0" dirty="0">
                <a:solidFill>
                  <a:srgbClr val="000000"/>
                </a:solidFill>
                <a:effectLst/>
                <a:highlight>
                  <a:srgbClr val="FFFFFF"/>
                </a:highlight>
                <a:latin typeface="Poppins" panose="00000500000000000000" pitchFamily="2" charset="0"/>
                <a:cs typeface="Poppins" panose="00000500000000000000" pitchFamily="2" charset="0"/>
              </a:rPr>
              <a:t>, Québec, Éditions Hurtubise, 2017</a:t>
            </a:r>
          </a:p>
          <a:p>
            <a:pPr algn="just"/>
            <a:r>
              <a:rPr lang="fr-CA" b="0" i="0" dirty="0" err="1">
                <a:solidFill>
                  <a:srgbClr val="222222"/>
                </a:solidFill>
                <a:effectLst/>
                <a:latin typeface="Poppins" panose="00000500000000000000" pitchFamily="2" charset="0"/>
                <a:cs typeface="Poppins" panose="00000500000000000000" pitchFamily="2" charset="0"/>
              </a:rPr>
              <a:t>Kinatex</a:t>
            </a:r>
            <a:r>
              <a:rPr lang="fr-CA" b="0" i="0" dirty="0">
                <a:solidFill>
                  <a:srgbClr val="222222"/>
                </a:solidFill>
                <a:effectLst/>
                <a:latin typeface="Poppins" panose="00000500000000000000" pitchFamily="2" charset="0"/>
                <a:cs typeface="Poppins" panose="00000500000000000000" pitchFamily="2" charset="0"/>
              </a:rPr>
              <a:t> </a:t>
            </a:r>
            <a:r>
              <a:rPr lang="fr-CA" dirty="0">
                <a:solidFill>
                  <a:srgbClr val="222222"/>
                </a:solidFill>
                <a:latin typeface="Poppins" panose="00000500000000000000" pitchFamily="2" charset="0"/>
                <a:cs typeface="Poppins" panose="00000500000000000000" pitchFamily="2" charset="0"/>
              </a:rPr>
              <a:t>S</a:t>
            </a:r>
            <a:r>
              <a:rPr lang="fr-CA" b="0" i="0" dirty="0">
                <a:solidFill>
                  <a:srgbClr val="222222"/>
                </a:solidFill>
                <a:effectLst/>
                <a:latin typeface="Poppins" panose="00000500000000000000" pitchFamily="2" charset="0"/>
                <a:cs typeface="Poppins" panose="00000500000000000000" pitchFamily="2" charset="0"/>
              </a:rPr>
              <a:t>ports Physio. (2022). Les douleurs fréquentes en vélo et comment les prévenir</a:t>
            </a:r>
            <a:r>
              <a:rPr lang="fr-CA" dirty="0">
                <a:solidFill>
                  <a:srgbClr val="222222"/>
                </a:solidFill>
                <a:latin typeface="Poppins" panose="00000500000000000000" pitchFamily="2" charset="0"/>
                <a:cs typeface="Poppins" panose="00000500000000000000" pitchFamily="2" charset="0"/>
              </a:rPr>
              <a:t>. Consulté à l’adresse:</a:t>
            </a:r>
            <a:r>
              <a:rPr lang="fr-CA" b="0" i="0" dirty="0">
                <a:solidFill>
                  <a:srgbClr val="222222"/>
                </a:solidFill>
                <a:effectLst/>
                <a:latin typeface="Poppins" panose="00000500000000000000" pitchFamily="2" charset="0"/>
                <a:cs typeface="Poppins" panose="00000500000000000000" pitchFamily="2" charset="0"/>
              </a:rPr>
              <a:t> </a:t>
            </a:r>
            <a:r>
              <a:rPr lang="fr-CA" b="0" i="0" dirty="0">
                <a:solidFill>
                  <a:srgbClr val="222222"/>
                </a:solidFill>
                <a:effectLst/>
                <a:latin typeface="Poppins" panose="00000500000000000000" pitchFamily="2" charset="0"/>
                <a:cs typeface="Poppins" panose="00000500000000000000" pitchFamily="2" charset="0"/>
                <a:hlinkClick r:id="rId2"/>
              </a:rPr>
              <a:t>https://www.kinatex.com/cliniques/beauport/education/les-douleurs-frequentes-en-velo-et-comment-les-prevenir/</a:t>
            </a:r>
            <a:endParaRPr lang="fr-CA" b="0" i="0" dirty="0">
              <a:solidFill>
                <a:srgbClr val="222222"/>
              </a:solidFill>
              <a:effectLst/>
              <a:latin typeface="Poppins" panose="00000500000000000000" pitchFamily="2" charset="0"/>
              <a:cs typeface="Poppins" panose="00000500000000000000" pitchFamily="2" charset="0"/>
            </a:endParaRPr>
          </a:p>
          <a:p>
            <a:pPr algn="just"/>
            <a:r>
              <a:rPr lang="fr-CA" b="0" i="1" dirty="0">
                <a:solidFill>
                  <a:srgbClr val="222222"/>
                </a:solidFill>
                <a:effectLst/>
                <a:latin typeface="Poppins" panose="00000500000000000000" pitchFamily="2" charset="0"/>
                <a:cs typeface="Poppins" panose="00000500000000000000" pitchFamily="2" charset="0"/>
              </a:rPr>
              <a:t>Les maux de vélo—Vélo </a:t>
            </a:r>
            <a:r>
              <a:rPr lang="fr-CA" b="0" i="1" dirty="0" err="1">
                <a:solidFill>
                  <a:srgbClr val="222222"/>
                </a:solidFill>
                <a:effectLst/>
                <a:latin typeface="Poppins" panose="00000500000000000000" pitchFamily="2" charset="0"/>
                <a:cs typeface="Poppins" panose="00000500000000000000" pitchFamily="2" charset="0"/>
              </a:rPr>
              <a:t>Mag</a:t>
            </a:r>
            <a:r>
              <a:rPr lang="fr-CA" b="0" i="0" dirty="0">
                <a:solidFill>
                  <a:srgbClr val="222222"/>
                </a:solidFill>
                <a:effectLst/>
                <a:latin typeface="Poppins" panose="00000500000000000000" pitchFamily="2" charset="0"/>
                <a:cs typeface="Poppins" panose="00000500000000000000" pitchFamily="2" charset="0"/>
              </a:rPr>
              <a:t>. (2018). Consulté à l’adresse: </a:t>
            </a:r>
            <a:r>
              <a:rPr lang="fr-CA" b="0" i="0" dirty="0">
                <a:solidFill>
                  <a:srgbClr val="222222"/>
                </a:solidFill>
                <a:effectLst/>
                <a:latin typeface="Poppins" panose="00000500000000000000" pitchFamily="2" charset="0"/>
                <a:cs typeface="Poppins" panose="00000500000000000000" pitchFamily="2" charset="0"/>
                <a:hlinkClick r:id="rId3"/>
              </a:rPr>
              <a:t>https://www.velomag.com/en-forme/sante/les-maux-de-velo/</a:t>
            </a:r>
            <a:endParaRPr lang="fr-CA" b="0" i="0" dirty="0">
              <a:solidFill>
                <a:srgbClr val="222222"/>
              </a:solidFill>
              <a:effectLst/>
              <a:latin typeface="Poppins" panose="00000500000000000000" pitchFamily="2" charset="0"/>
              <a:cs typeface="Poppins" panose="00000500000000000000" pitchFamily="2" charset="0"/>
            </a:endParaRPr>
          </a:p>
          <a:p>
            <a:pPr algn="just"/>
            <a:r>
              <a:rPr lang="fr-CA" dirty="0">
                <a:solidFill>
                  <a:srgbClr val="222222"/>
                </a:solidFill>
                <a:latin typeface="Poppins" panose="00000500000000000000" pitchFamily="2" charset="0"/>
                <a:cs typeface="Poppins" panose="00000500000000000000" pitchFamily="2" charset="0"/>
              </a:rPr>
              <a:t>Le Petit Pignon- Entraînement Cyclisme. (2020). Comment définir ses zones d’intensité en cyclisme ? Consulté à l’adresse: </a:t>
            </a:r>
            <a:r>
              <a:rPr lang="fr-CA" dirty="0">
                <a:solidFill>
                  <a:srgbClr val="222222"/>
                </a:solidFill>
                <a:latin typeface="Poppins" panose="00000500000000000000" pitchFamily="2" charset="0"/>
                <a:cs typeface="Poppins" panose="00000500000000000000" pitchFamily="2" charset="0"/>
                <a:hlinkClick r:id="rId4"/>
              </a:rPr>
              <a:t>https://lepetitpignon.com/comment-definir-ses-zones-intensite-cyclisme/</a:t>
            </a:r>
            <a:endParaRPr lang="fr-CA" dirty="0">
              <a:solidFill>
                <a:srgbClr val="222222"/>
              </a:solidFill>
              <a:latin typeface="Poppins" panose="00000500000000000000" pitchFamily="2" charset="0"/>
              <a:cs typeface="Poppins" panose="00000500000000000000" pitchFamily="2" charset="0"/>
            </a:endParaRPr>
          </a:p>
          <a:p>
            <a:pPr algn="just"/>
            <a:r>
              <a:rPr lang="fr-CA" dirty="0">
                <a:solidFill>
                  <a:srgbClr val="222222"/>
                </a:solidFill>
                <a:latin typeface="Poppins" panose="00000500000000000000" pitchFamily="2" charset="0"/>
                <a:cs typeface="Poppins" panose="00000500000000000000" pitchFamily="2" charset="0"/>
              </a:rPr>
              <a:t>Le Petit Pignon- Entraînement Cyclisme</a:t>
            </a:r>
            <a:r>
              <a:rPr lang="fr-CA" b="0" i="0" dirty="0">
                <a:solidFill>
                  <a:srgbClr val="222222"/>
                </a:solidFill>
                <a:effectLst/>
                <a:latin typeface="Poppins" panose="00000500000000000000" pitchFamily="2" charset="0"/>
                <a:cs typeface="Poppins" panose="00000500000000000000" pitchFamily="2" charset="0"/>
              </a:rPr>
              <a:t>. (2024). Comment travailler son endurance fondamentale en vélo ? Consulté à l’adresse: </a:t>
            </a:r>
            <a:r>
              <a:rPr lang="fr-CA" b="0" i="0" dirty="0">
                <a:solidFill>
                  <a:srgbClr val="222222"/>
                </a:solidFill>
                <a:effectLst/>
                <a:latin typeface="Poppins" panose="00000500000000000000" pitchFamily="2" charset="0"/>
                <a:cs typeface="Poppins" panose="00000500000000000000" pitchFamily="2" charset="0"/>
                <a:hlinkClick r:id="rId5"/>
              </a:rPr>
              <a:t>https://lepetitpignon.com/endurance-fondamentale-velo/</a:t>
            </a:r>
            <a:endParaRPr lang="fr-CA" b="0" i="0" dirty="0">
              <a:solidFill>
                <a:srgbClr val="222222"/>
              </a:solidFill>
              <a:effectLst/>
              <a:latin typeface="Poppins" panose="00000500000000000000" pitchFamily="2" charset="0"/>
              <a:cs typeface="Poppins" panose="00000500000000000000" pitchFamily="2" charset="0"/>
            </a:endParaRPr>
          </a:p>
          <a:p>
            <a:endParaRPr lang="fr-CA" sz="2400" dirty="0">
              <a:solidFill>
                <a:srgbClr val="222222"/>
              </a:solidFill>
              <a:latin typeface="AvenirNextLTPro"/>
            </a:endParaRPr>
          </a:p>
          <a:p>
            <a:endParaRPr lang="fr-CA" sz="2400" b="0" i="0" dirty="0">
              <a:solidFill>
                <a:srgbClr val="222222"/>
              </a:solidFill>
              <a:effectLst/>
              <a:latin typeface="AvenirNextLTPro"/>
            </a:endParaRPr>
          </a:p>
          <a:p>
            <a:endParaRPr lang="fr-CA" b="0" i="0" dirty="0">
              <a:solidFill>
                <a:srgbClr val="222222"/>
              </a:solidFill>
              <a:effectLst/>
              <a:latin typeface="AvenirNextLTPro"/>
            </a:endParaRPr>
          </a:p>
          <a:p>
            <a:endParaRPr lang="fr-CA" dirty="0"/>
          </a:p>
        </p:txBody>
      </p:sp>
    </p:spTree>
    <p:extLst>
      <p:ext uri="{BB962C8B-B14F-4D97-AF65-F5344CB8AC3E}">
        <p14:creationId xmlns:p14="http://schemas.microsoft.com/office/powerpoint/2010/main" val="2828391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D1A7309-D04E-B032-9401-857FA0CBE72A}"/>
              </a:ext>
            </a:extLst>
          </p:cNvPr>
          <p:cNvSpPr>
            <a:spLocks noGrp="1"/>
          </p:cNvSpPr>
          <p:nvPr>
            <p:ph idx="1"/>
          </p:nvPr>
        </p:nvSpPr>
        <p:spPr>
          <a:xfrm>
            <a:off x="534573" y="928467"/>
            <a:ext cx="10761784" cy="4740812"/>
          </a:xfrm>
        </p:spPr>
        <p:txBody>
          <a:bodyPr>
            <a:normAutofit fontScale="25000" lnSpcReduction="20000"/>
          </a:bodyPr>
          <a:lstStyle/>
          <a:p>
            <a:pPr algn="just">
              <a:lnSpc>
                <a:spcPct val="120000"/>
              </a:lnSpc>
            </a:pPr>
            <a:r>
              <a:rPr lang="fr-CA" sz="8000" dirty="0">
                <a:solidFill>
                  <a:srgbClr val="222222"/>
                </a:solidFill>
                <a:latin typeface="Poppins" panose="00000500000000000000" pitchFamily="2" charset="0"/>
                <a:cs typeface="Poppins" panose="00000500000000000000" pitchFamily="2" charset="0"/>
              </a:rPr>
              <a:t>Le Petit Pignon- Entraînement Cyclisme</a:t>
            </a:r>
            <a:r>
              <a:rPr lang="fr-CA" sz="8000" b="0" i="0" dirty="0">
                <a:solidFill>
                  <a:srgbClr val="222222"/>
                </a:solidFill>
                <a:effectLst/>
                <a:latin typeface="Poppins" panose="00000500000000000000" pitchFamily="2" charset="0"/>
                <a:cs typeface="Poppins" panose="00000500000000000000" pitchFamily="2" charset="0"/>
              </a:rPr>
              <a:t>. (2021). Nutrition cyclisme : Quand et quoi manger sur le vélo ? Consulté à l’adresse: </a:t>
            </a:r>
            <a:r>
              <a:rPr lang="fr-CA" sz="8000" b="0" i="0" dirty="0">
                <a:solidFill>
                  <a:srgbClr val="222222"/>
                </a:solidFill>
                <a:effectLst/>
                <a:latin typeface="Poppins" panose="00000500000000000000" pitchFamily="2" charset="0"/>
                <a:cs typeface="Poppins" panose="00000500000000000000" pitchFamily="2" charset="0"/>
                <a:hlinkClick r:id="rId2"/>
              </a:rPr>
              <a:t>https://lepetitpignon.com/nutrition-cyclisme/</a:t>
            </a:r>
            <a:endParaRPr lang="fr-CA" sz="8000" b="0" i="0" dirty="0">
              <a:solidFill>
                <a:srgbClr val="222222"/>
              </a:solidFill>
              <a:effectLst/>
              <a:latin typeface="Poppins" panose="00000500000000000000" pitchFamily="2" charset="0"/>
              <a:cs typeface="Poppins" panose="00000500000000000000" pitchFamily="2" charset="0"/>
            </a:endParaRPr>
          </a:p>
          <a:p>
            <a:pPr algn="just">
              <a:lnSpc>
                <a:spcPct val="120000"/>
              </a:lnSpc>
            </a:pPr>
            <a:r>
              <a:rPr lang="fr-CA" sz="8000" b="0" i="1" dirty="0">
                <a:solidFill>
                  <a:srgbClr val="222222"/>
                </a:solidFill>
                <a:effectLst/>
                <a:latin typeface="Poppins" panose="00000500000000000000" pitchFamily="2" charset="0"/>
                <a:cs typeface="Poppins" panose="00000500000000000000" pitchFamily="2" charset="0"/>
              </a:rPr>
              <a:t>Positionnement sur le vélo | Vélo Québec</a:t>
            </a:r>
            <a:r>
              <a:rPr lang="fr-CA" sz="8000" b="0" i="0" dirty="0">
                <a:solidFill>
                  <a:srgbClr val="222222"/>
                </a:solidFill>
                <a:effectLst/>
                <a:latin typeface="Poppins" panose="00000500000000000000" pitchFamily="2" charset="0"/>
                <a:cs typeface="Poppins" panose="00000500000000000000" pitchFamily="2" charset="0"/>
              </a:rPr>
              <a:t>. (</a:t>
            </a:r>
            <a:r>
              <a:rPr lang="fr-CA" sz="8000" dirty="0">
                <a:solidFill>
                  <a:srgbClr val="222222"/>
                </a:solidFill>
                <a:latin typeface="Poppins" panose="00000500000000000000" pitchFamily="2" charset="0"/>
                <a:cs typeface="Poppins" panose="00000500000000000000" pitchFamily="2" charset="0"/>
              </a:rPr>
              <a:t>2024</a:t>
            </a:r>
            <a:r>
              <a:rPr lang="fr-CA" sz="8000" b="0" i="0" dirty="0">
                <a:solidFill>
                  <a:srgbClr val="222222"/>
                </a:solidFill>
                <a:effectLst/>
                <a:latin typeface="Poppins" panose="00000500000000000000" pitchFamily="2" charset="0"/>
                <a:cs typeface="Poppins" panose="00000500000000000000" pitchFamily="2" charset="0"/>
              </a:rPr>
              <a:t>). Consulté à l’adresse: </a:t>
            </a:r>
            <a:r>
              <a:rPr lang="fr-CA" sz="8000" b="0" i="0" dirty="0">
                <a:solidFill>
                  <a:srgbClr val="222222"/>
                </a:solidFill>
                <a:effectLst/>
                <a:latin typeface="Poppins" panose="00000500000000000000" pitchFamily="2" charset="0"/>
                <a:cs typeface="Poppins" panose="00000500000000000000" pitchFamily="2" charset="0"/>
                <a:hlinkClick r:id="rId3"/>
              </a:rPr>
              <a:t>https://www.velo.qc.ca/boite-a-outils/positionnement-sur-le-velo/</a:t>
            </a:r>
            <a:endParaRPr lang="fr-CA" sz="8000" b="0" i="0" dirty="0">
              <a:solidFill>
                <a:srgbClr val="222222"/>
              </a:solidFill>
              <a:effectLst/>
              <a:latin typeface="Poppins" panose="00000500000000000000" pitchFamily="2" charset="0"/>
              <a:cs typeface="Poppins" panose="00000500000000000000" pitchFamily="2" charset="0"/>
            </a:endParaRPr>
          </a:p>
          <a:p>
            <a:pPr algn="just">
              <a:lnSpc>
                <a:spcPct val="120000"/>
              </a:lnSpc>
            </a:pPr>
            <a:r>
              <a:rPr lang="fr-CA" sz="8000" b="0" i="0" dirty="0">
                <a:solidFill>
                  <a:srgbClr val="222222"/>
                </a:solidFill>
                <a:effectLst/>
                <a:latin typeface="Poppins" panose="00000500000000000000" pitchFamily="2" charset="0"/>
                <a:cs typeface="Poppins" panose="00000500000000000000" pitchFamily="2" charset="0"/>
              </a:rPr>
              <a:t>Récupération musculaire du cycliste : Tout savoir et comment le faire. (</a:t>
            </a:r>
            <a:r>
              <a:rPr lang="fr-CA" sz="8000" dirty="0">
                <a:solidFill>
                  <a:srgbClr val="222222"/>
                </a:solidFill>
                <a:latin typeface="Poppins" panose="00000500000000000000" pitchFamily="2" charset="0"/>
                <a:cs typeface="Poppins" panose="00000500000000000000" pitchFamily="2" charset="0"/>
              </a:rPr>
              <a:t>2023</a:t>
            </a:r>
            <a:r>
              <a:rPr lang="fr-CA" sz="8000" b="0" i="0" dirty="0">
                <a:solidFill>
                  <a:srgbClr val="222222"/>
                </a:solidFill>
                <a:effectLst/>
                <a:latin typeface="Poppins" panose="00000500000000000000" pitchFamily="2" charset="0"/>
                <a:cs typeface="Poppins" panose="00000500000000000000" pitchFamily="2" charset="0"/>
              </a:rPr>
              <a:t>). </a:t>
            </a:r>
            <a:r>
              <a:rPr lang="fr-CA" sz="8000" b="0" i="1" dirty="0">
                <a:solidFill>
                  <a:srgbClr val="222222"/>
                </a:solidFill>
                <a:effectLst/>
                <a:latin typeface="Poppins" panose="00000500000000000000" pitchFamily="2" charset="0"/>
                <a:cs typeface="Poppins" panose="00000500000000000000" pitchFamily="2" charset="0"/>
              </a:rPr>
              <a:t>Vélo 101</a:t>
            </a:r>
            <a:r>
              <a:rPr lang="fr-CA" sz="8000" b="0" i="0" dirty="0">
                <a:solidFill>
                  <a:srgbClr val="222222"/>
                </a:solidFill>
                <a:effectLst/>
                <a:latin typeface="Poppins" panose="00000500000000000000" pitchFamily="2" charset="0"/>
                <a:cs typeface="Poppins" panose="00000500000000000000" pitchFamily="2" charset="0"/>
              </a:rPr>
              <a:t>. Consulté à l’adresse: </a:t>
            </a:r>
            <a:r>
              <a:rPr lang="fr-CA" sz="8000" b="0" i="0" dirty="0">
                <a:solidFill>
                  <a:srgbClr val="222222"/>
                </a:solidFill>
                <a:effectLst/>
                <a:latin typeface="Poppins" panose="00000500000000000000" pitchFamily="2" charset="0"/>
                <a:cs typeface="Poppins" panose="00000500000000000000" pitchFamily="2" charset="0"/>
                <a:hlinkClick r:id="rId4"/>
              </a:rPr>
              <a:t>https://www.velo101.com/entrainements/programmes-et-techniques/recuperation-musculaire-du-cycliste-tout-savoir-et-comment-le-faire-2/</a:t>
            </a:r>
            <a:endParaRPr lang="fr-CA" sz="8000" b="0" i="0" dirty="0">
              <a:solidFill>
                <a:srgbClr val="222222"/>
              </a:solidFill>
              <a:effectLst/>
              <a:latin typeface="Poppins" panose="00000500000000000000" pitchFamily="2" charset="0"/>
              <a:cs typeface="Poppins" panose="00000500000000000000" pitchFamily="2" charset="0"/>
            </a:endParaRPr>
          </a:p>
          <a:p>
            <a:pPr algn="just">
              <a:lnSpc>
                <a:spcPct val="120000"/>
              </a:lnSpc>
            </a:pPr>
            <a:r>
              <a:rPr lang="fr-CA" sz="8000" dirty="0">
                <a:solidFill>
                  <a:srgbClr val="000000"/>
                </a:solidFill>
                <a:highlight>
                  <a:srgbClr val="FFFFFF"/>
                </a:highlight>
                <a:latin typeface="Poppins" panose="00000500000000000000" pitchFamily="2" charset="0"/>
                <a:cs typeface="Poppins" panose="00000500000000000000" pitchFamily="2" charset="0"/>
              </a:rPr>
              <a:t>Shannon SOVNDAL, </a:t>
            </a:r>
            <a:r>
              <a:rPr lang="fr-CA" sz="8000" i="1" dirty="0">
                <a:solidFill>
                  <a:srgbClr val="000000"/>
                </a:solidFill>
                <a:highlight>
                  <a:srgbClr val="FFFFFF"/>
                </a:highlight>
                <a:latin typeface="Poppins" panose="00000500000000000000" pitchFamily="2" charset="0"/>
                <a:cs typeface="Poppins" panose="00000500000000000000" pitchFamily="2" charset="0"/>
              </a:rPr>
              <a:t>Cyclisme- Anatomie et mouvements</a:t>
            </a:r>
            <a:r>
              <a:rPr lang="fr-CA" sz="8000" dirty="0">
                <a:solidFill>
                  <a:srgbClr val="000000"/>
                </a:solidFill>
                <a:highlight>
                  <a:srgbClr val="FFFFFF"/>
                </a:highlight>
                <a:latin typeface="Poppins" panose="00000500000000000000" pitchFamily="2" charset="0"/>
                <a:cs typeface="Poppins" panose="00000500000000000000" pitchFamily="2" charset="0"/>
              </a:rPr>
              <a:t>, France, Éditions </a:t>
            </a:r>
            <a:r>
              <a:rPr lang="fr-CA" sz="8000" dirty="0" err="1">
                <a:solidFill>
                  <a:srgbClr val="000000"/>
                </a:solidFill>
                <a:highlight>
                  <a:srgbClr val="FFFFFF"/>
                </a:highlight>
                <a:latin typeface="Poppins" panose="00000500000000000000" pitchFamily="2" charset="0"/>
                <a:cs typeface="Poppins" panose="00000500000000000000" pitchFamily="2" charset="0"/>
              </a:rPr>
              <a:t>Vigot</a:t>
            </a:r>
            <a:r>
              <a:rPr lang="fr-CA" sz="8000" dirty="0">
                <a:solidFill>
                  <a:srgbClr val="000000"/>
                </a:solidFill>
                <a:highlight>
                  <a:srgbClr val="FFFFFF"/>
                </a:highlight>
                <a:latin typeface="Poppins" panose="00000500000000000000" pitchFamily="2" charset="0"/>
                <a:cs typeface="Poppins" panose="00000500000000000000" pitchFamily="2" charset="0"/>
              </a:rPr>
              <a:t>, 2010</a:t>
            </a:r>
            <a:endParaRPr lang="fr-CA" sz="8000" b="0" i="0" dirty="0">
              <a:solidFill>
                <a:srgbClr val="222222"/>
              </a:solidFill>
              <a:effectLst/>
              <a:latin typeface="Poppins" panose="00000500000000000000" pitchFamily="2" charset="0"/>
              <a:cs typeface="Poppins" panose="00000500000000000000" pitchFamily="2" charset="0"/>
            </a:endParaRPr>
          </a:p>
          <a:p>
            <a:pPr algn="just">
              <a:lnSpc>
                <a:spcPct val="120000"/>
              </a:lnSpc>
            </a:pPr>
            <a:r>
              <a:rPr lang="fr-CA" sz="8000" b="0" i="1" dirty="0">
                <a:solidFill>
                  <a:srgbClr val="222222"/>
                </a:solidFill>
                <a:effectLst/>
                <a:latin typeface="Poppins" panose="00000500000000000000" pitchFamily="2" charset="0"/>
                <a:cs typeface="Poppins" panose="00000500000000000000" pitchFamily="2" charset="0"/>
              </a:rPr>
              <a:t>Surentraînement : Comment le détecter et quels sont les risques ? – La médecine du sport</a:t>
            </a:r>
            <a:r>
              <a:rPr lang="fr-CA" sz="8000" b="0" i="0" dirty="0">
                <a:solidFill>
                  <a:srgbClr val="222222"/>
                </a:solidFill>
                <a:effectLst/>
                <a:latin typeface="Poppins" panose="00000500000000000000" pitchFamily="2" charset="0"/>
                <a:cs typeface="Poppins" panose="00000500000000000000" pitchFamily="2" charset="0"/>
              </a:rPr>
              <a:t>. (</a:t>
            </a:r>
            <a:r>
              <a:rPr lang="fr-CA" sz="8000" dirty="0">
                <a:solidFill>
                  <a:srgbClr val="222222"/>
                </a:solidFill>
                <a:latin typeface="Poppins" panose="00000500000000000000" pitchFamily="2" charset="0"/>
                <a:cs typeface="Poppins" panose="00000500000000000000" pitchFamily="2" charset="0"/>
              </a:rPr>
              <a:t>2015</a:t>
            </a:r>
            <a:r>
              <a:rPr lang="fr-CA" sz="8000" b="0" i="0" dirty="0">
                <a:solidFill>
                  <a:srgbClr val="222222"/>
                </a:solidFill>
                <a:effectLst/>
                <a:latin typeface="Poppins" panose="00000500000000000000" pitchFamily="2" charset="0"/>
                <a:cs typeface="Poppins" panose="00000500000000000000" pitchFamily="2" charset="0"/>
              </a:rPr>
              <a:t>). Consulté à l’adresse: </a:t>
            </a:r>
            <a:r>
              <a:rPr lang="fr-CA" sz="8000" b="0" i="0" dirty="0">
                <a:solidFill>
                  <a:srgbClr val="222222"/>
                </a:solidFill>
                <a:effectLst/>
                <a:latin typeface="Poppins" panose="00000500000000000000" pitchFamily="2" charset="0"/>
                <a:cs typeface="Poppins" panose="00000500000000000000" pitchFamily="2" charset="0"/>
                <a:hlinkClick r:id="rId5"/>
              </a:rPr>
              <a:t>https://www.lamedecinedusport.com/surentrainement-comment-le-detecter-quels-sont-les-risques/</a:t>
            </a:r>
            <a:endParaRPr lang="fr-CA" sz="8000" dirty="0">
              <a:solidFill>
                <a:srgbClr val="222222"/>
              </a:solidFill>
              <a:latin typeface="Poppins" panose="00000500000000000000" pitchFamily="2" charset="0"/>
              <a:cs typeface="Poppins" panose="00000500000000000000" pitchFamily="2" charset="0"/>
            </a:endParaRPr>
          </a:p>
          <a:p>
            <a:endParaRPr lang="fr-CA" sz="2400" b="0" i="0" dirty="0">
              <a:solidFill>
                <a:srgbClr val="222222"/>
              </a:solidFill>
              <a:effectLst/>
              <a:latin typeface="AvenirNextLTPro"/>
            </a:endParaRPr>
          </a:p>
          <a:p>
            <a:endParaRPr lang="fr-CA" sz="2400" b="0" i="0" dirty="0">
              <a:solidFill>
                <a:srgbClr val="222222"/>
              </a:solidFill>
              <a:effectLst/>
              <a:latin typeface="AvenirNextLTPro"/>
            </a:endParaRPr>
          </a:p>
          <a:p>
            <a:endParaRPr lang="fr-CA" dirty="0"/>
          </a:p>
        </p:txBody>
      </p:sp>
    </p:spTree>
    <p:extLst>
      <p:ext uri="{BB962C8B-B14F-4D97-AF65-F5344CB8AC3E}">
        <p14:creationId xmlns:p14="http://schemas.microsoft.com/office/powerpoint/2010/main" val="278456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3E71B7-7801-7769-813C-1ADBF3AFB976}"/>
              </a:ext>
            </a:extLst>
          </p:cNvPr>
          <p:cNvSpPr>
            <a:spLocks noGrp="1"/>
          </p:cNvSpPr>
          <p:nvPr>
            <p:ph type="title"/>
          </p:nvPr>
        </p:nvSpPr>
        <p:spPr>
          <a:xfrm>
            <a:off x="366287" y="316724"/>
            <a:ext cx="4555435" cy="1356360"/>
          </a:xfrm>
        </p:spPr>
        <p:txBody>
          <a:bodyPr/>
          <a:lstStyle/>
          <a:p>
            <a:r>
              <a:rPr lang="fr-CA" u="sng" dirty="0">
                <a:latin typeface="Impact" panose="020B0806030902050204" pitchFamily="34" charset="0"/>
              </a:rPr>
              <a:t>Hauteur de la selle</a:t>
            </a:r>
          </a:p>
        </p:txBody>
      </p:sp>
      <p:pic>
        <p:nvPicPr>
          <p:cNvPr id="5" name="Espace réservé du contenu 4">
            <a:extLst>
              <a:ext uri="{FF2B5EF4-FFF2-40B4-BE49-F238E27FC236}">
                <a16:creationId xmlns:a16="http://schemas.microsoft.com/office/drawing/2014/main" id="{B30B5A3B-FB5A-E962-900D-234651CBEDEB}"/>
              </a:ext>
            </a:extLst>
          </p:cNvPr>
          <p:cNvPicPr>
            <a:picLocks noGrp="1" noChangeAspect="1"/>
          </p:cNvPicPr>
          <p:nvPr>
            <p:ph idx="1"/>
          </p:nvPr>
        </p:nvPicPr>
        <p:blipFill>
          <a:blip r:embed="rId2" cstate="print"/>
          <a:stretch>
            <a:fillRect/>
          </a:stretch>
        </p:blipFill>
        <p:spPr>
          <a:xfrm>
            <a:off x="1287645" y="2132294"/>
            <a:ext cx="4500243" cy="3972355"/>
          </a:xfrm>
        </p:spPr>
      </p:pic>
      <p:pic>
        <p:nvPicPr>
          <p:cNvPr id="7" name="Image 6">
            <a:extLst>
              <a:ext uri="{FF2B5EF4-FFF2-40B4-BE49-F238E27FC236}">
                <a16:creationId xmlns:a16="http://schemas.microsoft.com/office/drawing/2014/main" id="{321C3917-9E61-DDA6-0D6C-467995199DB8}"/>
              </a:ext>
            </a:extLst>
          </p:cNvPr>
          <p:cNvPicPr>
            <a:picLocks noChangeAspect="1"/>
          </p:cNvPicPr>
          <p:nvPr/>
        </p:nvPicPr>
        <p:blipFill>
          <a:blip r:embed="rId3" cstate="print"/>
          <a:stretch>
            <a:fillRect/>
          </a:stretch>
        </p:blipFill>
        <p:spPr>
          <a:xfrm>
            <a:off x="6878541" y="2276045"/>
            <a:ext cx="4688681" cy="3972355"/>
          </a:xfrm>
          <a:prstGeom prst="rect">
            <a:avLst/>
          </a:prstGeom>
        </p:spPr>
      </p:pic>
      <p:pic>
        <p:nvPicPr>
          <p:cNvPr id="8" name="Image 7">
            <a:extLst>
              <a:ext uri="{FF2B5EF4-FFF2-40B4-BE49-F238E27FC236}">
                <a16:creationId xmlns:a16="http://schemas.microsoft.com/office/drawing/2014/main" id="{26A2F12F-292F-9942-9CC4-A22A89C164F9}"/>
              </a:ext>
            </a:extLst>
          </p:cNvPr>
          <p:cNvPicPr>
            <a:picLocks noChangeAspect="1"/>
          </p:cNvPicPr>
          <p:nvPr/>
        </p:nvPicPr>
        <p:blipFill>
          <a:blip r:embed="rId4" cstate="print"/>
          <a:stretch>
            <a:fillRect/>
          </a:stretch>
        </p:blipFill>
        <p:spPr>
          <a:xfrm>
            <a:off x="1287645" y="2276045"/>
            <a:ext cx="1356360" cy="1356360"/>
          </a:xfrm>
          <a:prstGeom prst="rect">
            <a:avLst/>
          </a:prstGeom>
        </p:spPr>
      </p:pic>
      <p:pic>
        <p:nvPicPr>
          <p:cNvPr id="9" name="Image 8">
            <a:extLst>
              <a:ext uri="{FF2B5EF4-FFF2-40B4-BE49-F238E27FC236}">
                <a16:creationId xmlns:a16="http://schemas.microsoft.com/office/drawing/2014/main" id="{3ADF4C23-D752-BCDB-9148-62E21962828A}"/>
              </a:ext>
            </a:extLst>
          </p:cNvPr>
          <p:cNvPicPr>
            <a:picLocks noChangeAspect="1"/>
          </p:cNvPicPr>
          <p:nvPr/>
        </p:nvPicPr>
        <p:blipFill>
          <a:blip r:embed="rId5" cstate="print"/>
          <a:stretch>
            <a:fillRect/>
          </a:stretch>
        </p:blipFill>
        <p:spPr>
          <a:xfrm>
            <a:off x="7066722" y="2480144"/>
            <a:ext cx="948856" cy="948856"/>
          </a:xfrm>
          <a:prstGeom prst="rect">
            <a:avLst/>
          </a:prstGeom>
        </p:spPr>
      </p:pic>
      <p:sp>
        <p:nvSpPr>
          <p:cNvPr id="12" name="ZoneTexte 11">
            <a:extLst>
              <a:ext uri="{FF2B5EF4-FFF2-40B4-BE49-F238E27FC236}">
                <a16:creationId xmlns:a16="http://schemas.microsoft.com/office/drawing/2014/main" id="{E2E84C28-6357-5097-944E-14AF898F9027}"/>
              </a:ext>
            </a:extLst>
          </p:cNvPr>
          <p:cNvSpPr txBox="1"/>
          <p:nvPr/>
        </p:nvSpPr>
        <p:spPr>
          <a:xfrm>
            <a:off x="5787888" y="472755"/>
            <a:ext cx="6096000" cy="1200329"/>
          </a:xfrm>
          <a:prstGeom prst="rect">
            <a:avLst/>
          </a:prstGeom>
          <a:noFill/>
        </p:spPr>
        <p:txBody>
          <a:bodyPr wrap="square">
            <a:spAutoFit/>
          </a:bodyPr>
          <a:lstStyle/>
          <a:p>
            <a:r>
              <a:rPr lang="fr-CA" dirty="0">
                <a:solidFill>
                  <a:srgbClr val="1C1C1C"/>
                </a:solidFill>
                <a:latin typeface="Poppins" panose="00000500000000000000" pitchFamily="2" charset="0"/>
              </a:rPr>
              <a:t>Une hauteur adéquate</a:t>
            </a:r>
            <a:r>
              <a:rPr lang="fr-CA" b="0" i="0" dirty="0">
                <a:solidFill>
                  <a:srgbClr val="1C1C1C"/>
                </a:solidFill>
                <a:effectLst/>
                <a:latin typeface="Poppins" panose="00000500000000000000" pitchFamily="2" charset="0"/>
              </a:rPr>
              <a:t> permet une extension presque complète de la jambe lorsque le talon est posé sur la pédale et une légère flexion du genou lorsque l’avant du pied est posé sur la pédale.</a:t>
            </a:r>
            <a:endParaRPr lang="fr-CA" dirty="0"/>
          </a:p>
        </p:txBody>
      </p:sp>
    </p:spTree>
    <p:extLst>
      <p:ext uri="{BB962C8B-B14F-4D97-AF65-F5344CB8AC3E}">
        <p14:creationId xmlns:p14="http://schemas.microsoft.com/office/powerpoint/2010/main" val="3364663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9F6DAC-FF99-9D9C-C911-BF51437B7FA0}"/>
              </a:ext>
            </a:extLst>
          </p:cNvPr>
          <p:cNvSpPr>
            <a:spLocks noGrp="1"/>
          </p:cNvSpPr>
          <p:nvPr>
            <p:ph type="title"/>
          </p:nvPr>
        </p:nvSpPr>
        <p:spPr/>
        <p:txBody>
          <a:bodyPr/>
          <a:lstStyle/>
          <a:p>
            <a:r>
              <a:rPr lang="fr-CA" u="sng" dirty="0">
                <a:latin typeface="Impact" panose="020B0806030902050204" pitchFamily="34" charset="0"/>
              </a:rPr>
              <a:t>Déplacement horizontale de la selle</a:t>
            </a:r>
          </a:p>
        </p:txBody>
      </p:sp>
      <p:pic>
        <p:nvPicPr>
          <p:cNvPr id="5" name="Espace réservé du contenu 4">
            <a:extLst>
              <a:ext uri="{FF2B5EF4-FFF2-40B4-BE49-F238E27FC236}">
                <a16:creationId xmlns:a16="http://schemas.microsoft.com/office/drawing/2014/main" id="{57F07619-A8D9-2B1A-F251-746280AAA090}"/>
              </a:ext>
            </a:extLst>
          </p:cNvPr>
          <p:cNvPicPr>
            <a:picLocks noGrp="1" noChangeAspect="1"/>
          </p:cNvPicPr>
          <p:nvPr>
            <p:ph idx="1"/>
          </p:nvPr>
        </p:nvPicPr>
        <p:blipFill>
          <a:blip r:embed="rId2" cstate="print"/>
          <a:stretch>
            <a:fillRect/>
          </a:stretch>
        </p:blipFill>
        <p:spPr>
          <a:xfrm>
            <a:off x="7688220" y="2278364"/>
            <a:ext cx="3991404" cy="4038600"/>
          </a:xfrm>
        </p:spPr>
      </p:pic>
      <p:pic>
        <p:nvPicPr>
          <p:cNvPr id="6" name="Image 5">
            <a:extLst>
              <a:ext uri="{FF2B5EF4-FFF2-40B4-BE49-F238E27FC236}">
                <a16:creationId xmlns:a16="http://schemas.microsoft.com/office/drawing/2014/main" id="{29F557D0-FC98-753D-DDC5-1D29A19AA7D9}"/>
              </a:ext>
            </a:extLst>
          </p:cNvPr>
          <p:cNvPicPr>
            <a:picLocks noChangeAspect="1"/>
          </p:cNvPicPr>
          <p:nvPr/>
        </p:nvPicPr>
        <p:blipFill>
          <a:blip r:embed="rId3" cstate="print"/>
          <a:stretch>
            <a:fillRect/>
          </a:stretch>
        </p:blipFill>
        <p:spPr>
          <a:xfrm>
            <a:off x="7211322" y="1965960"/>
            <a:ext cx="1356360" cy="1356360"/>
          </a:xfrm>
          <a:prstGeom prst="rect">
            <a:avLst/>
          </a:prstGeom>
        </p:spPr>
      </p:pic>
      <p:sp>
        <p:nvSpPr>
          <p:cNvPr id="7" name="ZoneTexte 6">
            <a:extLst>
              <a:ext uri="{FF2B5EF4-FFF2-40B4-BE49-F238E27FC236}">
                <a16:creationId xmlns:a16="http://schemas.microsoft.com/office/drawing/2014/main" id="{F678A26B-98B4-705F-F7A2-23906680395E}"/>
              </a:ext>
            </a:extLst>
          </p:cNvPr>
          <p:cNvSpPr txBox="1"/>
          <p:nvPr/>
        </p:nvSpPr>
        <p:spPr>
          <a:xfrm>
            <a:off x="755374" y="2623930"/>
            <a:ext cx="6072644" cy="2031325"/>
          </a:xfrm>
          <a:prstGeom prst="rect">
            <a:avLst/>
          </a:prstGeom>
          <a:noFill/>
        </p:spPr>
        <p:txBody>
          <a:bodyPr wrap="square" rtlCol="0">
            <a:spAutoFit/>
          </a:bodyPr>
          <a:lstStyle/>
          <a:p>
            <a:pPr marL="285750" indent="-285750">
              <a:buFont typeface="Wingdings" panose="05000000000000000000" pitchFamily="2" charset="2"/>
              <a:buChar char="Ø"/>
            </a:pPr>
            <a:r>
              <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rPr>
              <a:t>Avancer ou reculer la selle de façon à ce qu’il y ait un tracé vertical qui se forme entre le genou et l’axe de la pédale. </a:t>
            </a:r>
          </a:p>
          <a:p>
            <a:endParaRPr lang="fr-CA" dirty="0">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endParaRPr lang="fr-CA" dirty="0">
              <a:effectLst>
                <a:outerShdw blurRad="38100" dist="38100" dir="2700000" algn="tl">
                  <a:srgbClr val="000000">
                    <a:alpha val="43137"/>
                  </a:srgbClr>
                </a:outerShdw>
              </a:effectLst>
            </a:endParaRPr>
          </a:p>
          <a:p>
            <a:pPr marL="285750" indent="-285750">
              <a:buFont typeface="Wingdings" panose="05000000000000000000" pitchFamily="2" charset="2"/>
              <a:buChar char="Ø"/>
            </a:pPr>
            <a:r>
              <a:rPr lang="fr-CA" dirty="0">
                <a:solidFill>
                  <a:srgbClr val="1C1C1C"/>
                </a:solidFill>
                <a:effectLst>
                  <a:outerShdw blurRad="38100" dist="38100" dir="2700000" algn="tl">
                    <a:srgbClr val="000000">
                      <a:alpha val="43137"/>
                    </a:srgbClr>
                  </a:outerShdw>
                </a:effectLst>
                <a:latin typeface="Poppins" panose="00000500000000000000" pitchFamily="2" charset="0"/>
              </a:rPr>
              <a:t>P</a:t>
            </a:r>
            <a:r>
              <a:rPr lang="fr-CA" b="0" i="0" dirty="0">
                <a:solidFill>
                  <a:srgbClr val="1C1C1C"/>
                </a:solidFill>
                <a:effectLst>
                  <a:outerShdw blurRad="38100" dist="38100" dir="2700000" algn="tl">
                    <a:srgbClr val="000000">
                      <a:alpha val="43137"/>
                    </a:srgbClr>
                  </a:outerShdw>
                </a:effectLst>
                <a:latin typeface="Poppins" panose="00000500000000000000" pitchFamily="2" charset="0"/>
              </a:rPr>
              <a:t>rocure plus de confort et de puissance puisqu’il permet de travailler davantage </a:t>
            </a:r>
            <a:r>
              <a:rPr lang="fr-CA" dirty="0">
                <a:solidFill>
                  <a:srgbClr val="1C1C1C"/>
                </a:solidFill>
                <a:effectLst>
                  <a:outerShdw blurRad="38100" dist="38100" dir="2700000" algn="tl">
                    <a:srgbClr val="000000">
                      <a:alpha val="43137"/>
                    </a:srgbClr>
                  </a:outerShdw>
                </a:effectLst>
                <a:latin typeface="Poppins" panose="00000500000000000000" pitchFamily="2" charset="0"/>
              </a:rPr>
              <a:t>l’ischio-jambier</a:t>
            </a:r>
            <a:endParaRPr lang="fr-CA" dirty="0">
              <a:effectLst>
                <a:outerShdw blurRad="38100" dist="38100" dir="2700000" algn="tl">
                  <a:srgbClr val="000000">
                    <a:alpha val="43137"/>
                  </a:srgbClr>
                </a:outerShdw>
              </a:effectLst>
            </a:endParaRPr>
          </a:p>
        </p:txBody>
      </p:sp>
      <p:sp>
        <p:nvSpPr>
          <p:cNvPr id="8" name="ZoneTexte 7">
            <a:extLst>
              <a:ext uri="{FF2B5EF4-FFF2-40B4-BE49-F238E27FC236}">
                <a16:creationId xmlns:a16="http://schemas.microsoft.com/office/drawing/2014/main" id="{3A000ACF-9EEA-3BDA-4D69-6B1C9F65650B}"/>
              </a:ext>
            </a:extLst>
          </p:cNvPr>
          <p:cNvSpPr txBox="1"/>
          <p:nvPr/>
        </p:nvSpPr>
        <p:spPr>
          <a:xfrm>
            <a:off x="10732121" y="3059668"/>
            <a:ext cx="1459879" cy="369332"/>
          </a:xfrm>
          <a:prstGeom prst="rect">
            <a:avLst/>
          </a:prstGeom>
          <a:noFill/>
        </p:spPr>
        <p:txBody>
          <a:bodyPr wrap="square" rtlCol="0">
            <a:spAutoFit/>
          </a:bodyPr>
          <a:lstStyle/>
          <a:p>
            <a:r>
              <a:rPr lang="fr-CA" dirty="0">
                <a:solidFill>
                  <a:srgbClr val="FF000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Genou</a:t>
            </a:r>
          </a:p>
        </p:txBody>
      </p:sp>
      <p:sp>
        <p:nvSpPr>
          <p:cNvPr id="9" name="ZoneTexte 8">
            <a:extLst>
              <a:ext uri="{FF2B5EF4-FFF2-40B4-BE49-F238E27FC236}">
                <a16:creationId xmlns:a16="http://schemas.microsoft.com/office/drawing/2014/main" id="{98138500-9A68-A282-2606-B831422A2003}"/>
              </a:ext>
            </a:extLst>
          </p:cNvPr>
          <p:cNvSpPr txBox="1"/>
          <p:nvPr/>
        </p:nvSpPr>
        <p:spPr>
          <a:xfrm>
            <a:off x="11018520" y="5035825"/>
            <a:ext cx="2875722" cy="923330"/>
          </a:xfrm>
          <a:prstGeom prst="rect">
            <a:avLst/>
          </a:prstGeom>
          <a:noFill/>
        </p:spPr>
        <p:txBody>
          <a:bodyPr wrap="square" rtlCol="0">
            <a:spAutoFit/>
          </a:bodyPr>
          <a:lstStyle/>
          <a:p>
            <a:r>
              <a:rPr lang="fr-CA" dirty="0">
                <a:solidFill>
                  <a:srgbClr val="FF000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Axe </a:t>
            </a:r>
          </a:p>
          <a:p>
            <a:r>
              <a:rPr lang="fr-CA" dirty="0">
                <a:solidFill>
                  <a:srgbClr val="FF000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de la</a:t>
            </a:r>
          </a:p>
          <a:p>
            <a:r>
              <a:rPr lang="fr-CA" dirty="0">
                <a:solidFill>
                  <a:srgbClr val="FF000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pédale</a:t>
            </a:r>
          </a:p>
        </p:txBody>
      </p:sp>
    </p:spTree>
    <p:extLst>
      <p:ext uri="{BB962C8B-B14F-4D97-AF65-F5344CB8AC3E}">
        <p14:creationId xmlns:p14="http://schemas.microsoft.com/office/powerpoint/2010/main" val="2636404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8CC2A-5A7B-6064-B381-6497294EAF53}"/>
              </a:ext>
            </a:extLst>
          </p:cNvPr>
          <p:cNvSpPr>
            <a:spLocks noGrp="1"/>
          </p:cNvSpPr>
          <p:nvPr>
            <p:ph type="title"/>
          </p:nvPr>
        </p:nvSpPr>
        <p:spPr/>
        <p:txBody>
          <a:bodyPr/>
          <a:lstStyle/>
          <a:p>
            <a:r>
              <a:rPr lang="fr-CA" u="sng" dirty="0">
                <a:latin typeface="Impact" panose="020B0806030902050204" pitchFamily="34" charset="0"/>
              </a:rPr>
              <a:t>Hauteur du guidon</a:t>
            </a:r>
          </a:p>
        </p:txBody>
      </p:sp>
      <p:sp>
        <p:nvSpPr>
          <p:cNvPr id="3" name="Espace réservé du contenu 2">
            <a:extLst>
              <a:ext uri="{FF2B5EF4-FFF2-40B4-BE49-F238E27FC236}">
                <a16:creationId xmlns:a16="http://schemas.microsoft.com/office/drawing/2014/main" id="{10BA083E-B725-4A48-AAD5-4BE7C3F9CBE2}"/>
              </a:ext>
            </a:extLst>
          </p:cNvPr>
          <p:cNvSpPr>
            <a:spLocks noGrp="1"/>
          </p:cNvSpPr>
          <p:nvPr>
            <p:ph idx="1"/>
          </p:nvPr>
        </p:nvSpPr>
        <p:spPr/>
        <p:txBody>
          <a:bodyPr/>
          <a:lstStyle/>
          <a:p>
            <a:pPr marL="45720" indent="0">
              <a:buNone/>
            </a:pPr>
            <a:r>
              <a:rPr lang="fr-CA" dirty="0">
                <a:solidFill>
                  <a:srgbClr val="1C1C1C"/>
                </a:solidFill>
                <a:effectLst>
                  <a:outerShdw blurRad="38100" dist="38100" dir="2700000" algn="tl">
                    <a:srgbClr val="000000">
                      <a:alpha val="43137"/>
                    </a:srgbClr>
                  </a:outerShdw>
                </a:effectLst>
                <a:latin typeface="Poppins" panose="00000500000000000000" pitchFamily="2" charset="0"/>
              </a:rPr>
              <a:t>O</a:t>
            </a:r>
            <a:r>
              <a:rPr lang="fr-CA" b="0" i="0" dirty="0">
                <a:solidFill>
                  <a:srgbClr val="1C1C1C"/>
                </a:solidFill>
                <a:effectLst>
                  <a:outerShdw blurRad="38100" dist="38100" dir="2700000" algn="tl">
                    <a:srgbClr val="000000">
                      <a:alpha val="43137"/>
                    </a:srgbClr>
                  </a:outerShdw>
                </a:effectLst>
                <a:latin typeface="Poppins" panose="00000500000000000000" pitchFamily="2" charset="0"/>
              </a:rPr>
              <a:t>n devrait pouvoir tenir confortablement le guidon tout en maintenant une légère flexion dans les coudes. </a:t>
            </a:r>
          </a:p>
          <a:p>
            <a:pPr marL="45720" indent="0">
              <a:buNone/>
            </a:pPr>
            <a:r>
              <a:rPr lang="fr-CA" b="0" i="0" dirty="0">
                <a:solidFill>
                  <a:srgbClr val="1C1C1C"/>
                </a:solidFill>
                <a:effectLst>
                  <a:outerShdw blurRad="38100" dist="38100" dir="2700000" algn="tl">
                    <a:srgbClr val="000000">
                      <a:alpha val="43137"/>
                    </a:srgbClr>
                  </a:outerShdw>
                </a:effectLst>
                <a:latin typeface="Poppins" panose="00000500000000000000" pitchFamily="2" charset="0"/>
              </a:rPr>
              <a:t>Si on doit s’étirer pour rejoindre le guidon, cela peut occasionner des douleurs au haut du dos et aux épaules.</a:t>
            </a:r>
          </a:p>
          <a:p>
            <a:endParaRPr lang="fr-CA" dirty="0">
              <a:solidFill>
                <a:srgbClr val="1C1C1C"/>
              </a:solidFill>
              <a:effectLst>
                <a:outerShdw blurRad="38100" dist="38100" dir="2700000" algn="tl">
                  <a:srgbClr val="000000">
                    <a:alpha val="43137"/>
                  </a:srgbClr>
                </a:outerShdw>
              </a:effectLst>
              <a:latin typeface="Poppins" panose="00000500000000000000" pitchFamily="2" charset="0"/>
            </a:endParaRPr>
          </a:p>
          <a:p>
            <a:pPr marL="45720" indent="0">
              <a:buNone/>
            </a:pPr>
            <a:r>
              <a:rPr lang="fr-CA" u="sng" dirty="0">
                <a:solidFill>
                  <a:srgbClr val="1C1C1C"/>
                </a:solidFill>
                <a:effectLst>
                  <a:outerShdw blurRad="38100" dist="38100" dir="2700000" algn="tl">
                    <a:srgbClr val="000000">
                      <a:alpha val="43137"/>
                    </a:srgbClr>
                  </a:outerShdw>
                </a:effectLst>
                <a:latin typeface="Poppins" panose="00000500000000000000" pitchFamily="2" charset="0"/>
              </a:rPr>
              <a:t>Cependant, la hauteur du guidon dépend de:</a:t>
            </a:r>
          </a:p>
          <a:p>
            <a:pPr>
              <a:buFont typeface="Wingdings" panose="05000000000000000000" pitchFamily="2" charset="2"/>
              <a:buChar char="§"/>
            </a:pPr>
            <a:r>
              <a:rPr lang="fr-CA" dirty="0">
                <a:solidFill>
                  <a:srgbClr val="1C1C1C"/>
                </a:solidFill>
                <a:effectLst>
                  <a:outerShdw blurRad="38100" dist="38100" dir="2700000" algn="tl">
                    <a:srgbClr val="000000">
                      <a:alpha val="43137"/>
                    </a:srgbClr>
                  </a:outerShdw>
                </a:effectLst>
                <a:latin typeface="Poppins" panose="00000500000000000000" pitchFamily="2" charset="0"/>
              </a:rPr>
              <a:t>La souplesse du cycliste</a:t>
            </a:r>
          </a:p>
          <a:p>
            <a:pPr>
              <a:buFont typeface="Wingdings" panose="05000000000000000000" pitchFamily="2" charset="2"/>
              <a:buChar char="§"/>
            </a:pPr>
            <a:r>
              <a:rPr lang="fr-CA" dirty="0">
                <a:solidFill>
                  <a:srgbClr val="1C1C1C"/>
                </a:solidFill>
                <a:effectLst>
                  <a:outerShdw blurRad="38100" dist="38100" dir="2700000" algn="tl">
                    <a:srgbClr val="000000">
                      <a:alpha val="43137"/>
                    </a:srgbClr>
                  </a:outerShdw>
                </a:effectLst>
                <a:latin typeface="Poppins" panose="00000500000000000000" pitchFamily="2" charset="0"/>
              </a:rPr>
              <a:t>Du type de pratique/type de vélo</a:t>
            </a:r>
          </a:p>
          <a:p>
            <a:pPr>
              <a:buFont typeface="Wingdings" panose="05000000000000000000" pitchFamily="2" charset="2"/>
              <a:buChar char="§"/>
            </a:pPr>
            <a:r>
              <a:rPr lang="fr-CA" dirty="0">
                <a:solidFill>
                  <a:srgbClr val="1C1C1C"/>
                </a:solidFill>
                <a:effectLst>
                  <a:outerShdw blurRad="38100" dist="38100" dir="2700000" algn="tl">
                    <a:srgbClr val="000000">
                      <a:alpha val="43137"/>
                    </a:srgbClr>
                  </a:outerShdw>
                </a:effectLst>
                <a:latin typeface="Poppins" panose="00000500000000000000" pitchFamily="2" charset="0"/>
              </a:rPr>
              <a:t>Du milieu de pratique</a:t>
            </a:r>
          </a:p>
        </p:txBody>
      </p:sp>
    </p:spTree>
    <p:extLst>
      <p:ext uri="{BB962C8B-B14F-4D97-AF65-F5344CB8AC3E}">
        <p14:creationId xmlns:p14="http://schemas.microsoft.com/office/powerpoint/2010/main" val="303640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E7F0E4-2645-2DD4-D0AE-42C9A46DD93E}"/>
              </a:ext>
            </a:extLst>
          </p:cNvPr>
          <p:cNvSpPr>
            <a:spLocks noGrp="1"/>
          </p:cNvSpPr>
          <p:nvPr>
            <p:ph type="title"/>
          </p:nvPr>
        </p:nvSpPr>
        <p:spPr/>
        <p:txBody>
          <a:bodyPr/>
          <a:lstStyle/>
          <a:p>
            <a:r>
              <a:rPr lang="fr-CA" u="sng" dirty="0">
                <a:latin typeface="Impact" panose="020B0806030902050204" pitchFamily="34" charset="0"/>
              </a:rPr>
              <a:t>Hauteur du guidon (suite)</a:t>
            </a:r>
            <a:endParaRPr lang="fr-CA" dirty="0"/>
          </a:p>
        </p:txBody>
      </p:sp>
      <p:sp>
        <p:nvSpPr>
          <p:cNvPr id="3" name="Espace réservé du contenu 2">
            <a:extLst>
              <a:ext uri="{FF2B5EF4-FFF2-40B4-BE49-F238E27FC236}">
                <a16:creationId xmlns:a16="http://schemas.microsoft.com/office/drawing/2014/main" id="{0D935D7F-8123-9A81-CAAE-32B90F6AFB50}"/>
              </a:ext>
            </a:extLst>
          </p:cNvPr>
          <p:cNvSpPr>
            <a:spLocks noGrp="1"/>
          </p:cNvSpPr>
          <p:nvPr>
            <p:ph idx="1"/>
          </p:nvPr>
        </p:nvSpPr>
        <p:spPr/>
        <p:txBody>
          <a:bodyPr/>
          <a:lstStyle/>
          <a:p>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Quelques exemples</a:t>
            </a:r>
          </a:p>
          <a:p>
            <a:pPr marL="45720" indent="0">
              <a:buNone/>
            </a:pPr>
            <a:r>
              <a:rPr lang="fr-CA" u="sng"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En cyclotourisme: </a:t>
            </a:r>
            <a:r>
              <a:rPr lang="fr-CA" b="0" i="0"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le guidon devrait être à la même hauteur que la selle ou légèrement plus bas, mais jamais plus haut que la selle.</a:t>
            </a:r>
          </a:p>
          <a:p>
            <a:pPr marL="45720" indent="0">
              <a:buNone/>
            </a:pPr>
            <a:endPar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u="sng"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En ville ou vélo urbain: </a:t>
            </a:r>
            <a:r>
              <a:rPr lang="fr-CA" b="0" i="0" dirty="0">
                <a:solidFill>
                  <a:srgbClr val="1C1C1C"/>
                </a:solidFill>
                <a:effectLst>
                  <a:outerShdw blurRad="38100" dist="38100" dir="2700000" algn="tl">
                    <a:srgbClr val="000000">
                      <a:alpha val="43137"/>
                    </a:srgbClr>
                  </a:outerShdw>
                </a:effectLst>
                <a:latin typeface="Poppins" panose="00000500000000000000" pitchFamily="2" charset="0"/>
              </a:rPr>
              <a:t>la hauteur du guidon peut être légèrement plus haute que la selle afin d’améliorer la visibilité.</a:t>
            </a:r>
          </a:p>
          <a:p>
            <a:pPr marL="45720" indent="0">
              <a:buNone/>
            </a:pPr>
            <a:endParaRPr lang="fr-CA" u="sng"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a:p>
            <a:pPr marL="45720" indent="0">
              <a:buNone/>
            </a:pPr>
            <a:r>
              <a:rPr lang="fr-CA" u="sng"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En cyclosportif:</a:t>
            </a:r>
            <a:r>
              <a:rPr lang="fr-CA" dirty="0">
                <a:solidFill>
                  <a:srgbClr val="231F20"/>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 guidon légèrement plus bas que la selle (aérodynamisme).</a:t>
            </a:r>
            <a:endParaRPr lang="fr-CA" dirty="0">
              <a:solidFill>
                <a:srgbClr val="1C1C1C"/>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998000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794F01-D695-A533-C33B-582CB6D854F9}"/>
              </a:ext>
            </a:extLst>
          </p:cNvPr>
          <p:cNvSpPr>
            <a:spLocks noGrp="1"/>
          </p:cNvSpPr>
          <p:nvPr>
            <p:ph type="title"/>
          </p:nvPr>
        </p:nvSpPr>
        <p:spPr>
          <a:xfrm>
            <a:off x="1158240" y="614698"/>
            <a:ext cx="9875520" cy="1356360"/>
          </a:xfrm>
        </p:spPr>
        <p:txBody>
          <a:bodyPr/>
          <a:lstStyle/>
          <a:p>
            <a:r>
              <a:rPr lang="fr-CA" u="sng" dirty="0">
                <a:latin typeface="Impact" panose="020B0806030902050204" pitchFamily="34" charset="0"/>
              </a:rPr>
              <a:t>Largeur du guidon </a:t>
            </a:r>
          </a:p>
        </p:txBody>
      </p:sp>
      <p:sp>
        <p:nvSpPr>
          <p:cNvPr id="3" name="Espace réservé du contenu 2">
            <a:extLst>
              <a:ext uri="{FF2B5EF4-FFF2-40B4-BE49-F238E27FC236}">
                <a16:creationId xmlns:a16="http://schemas.microsoft.com/office/drawing/2014/main" id="{D2D6E457-7B11-C2E9-2820-8135EC2AA685}"/>
              </a:ext>
            </a:extLst>
          </p:cNvPr>
          <p:cNvSpPr>
            <a:spLocks noGrp="1"/>
          </p:cNvSpPr>
          <p:nvPr>
            <p:ph idx="1"/>
          </p:nvPr>
        </p:nvSpPr>
        <p:spPr>
          <a:xfrm>
            <a:off x="5614212" y="400905"/>
            <a:ext cx="6789823" cy="1783945"/>
          </a:xfrm>
        </p:spPr>
        <p:txBody>
          <a:bodyPr>
            <a:normAutofit/>
          </a:bodyPr>
          <a:lstStyle/>
          <a:p>
            <a:pPr marL="45720" indent="0">
              <a:buNone/>
            </a:pPr>
            <a:r>
              <a:rPr lang="fr-CA" dirty="0">
                <a:solidFill>
                  <a:schemeClr val="tx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Largeur du guidon est approximativement égale à la largeur des épaules.</a:t>
            </a:r>
          </a:p>
          <a:p>
            <a:pPr marL="45720" indent="0">
              <a:buNone/>
            </a:pPr>
            <a:r>
              <a:rPr lang="fr-CA" dirty="0">
                <a:solidFill>
                  <a:schemeClr val="tx1"/>
                </a:solidFill>
                <a:effectLst>
                  <a:outerShdw blurRad="38100" dist="38100" dir="2700000" algn="tl">
                    <a:srgbClr val="000000">
                      <a:alpha val="43137"/>
                    </a:srgbClr>
                  </a:outerShdw>
                </a:effectLst>
                <a:latin typeface="Poppins" panose="00000500000000000000" pitchFamily="2" charset="0"/>
                <a:cs typeface="Poppins" panose="00000500000000000000" pitchFamily="2" charset="0"/>
              </a:rPr>
              <a:t>Bras sont parallèles //.</a:t>
            </a:r>
          </a:p>
        </p:txBody>
      </p:sp>
      <p:pic>
        <p:nvPicPr>
          <p:cNvPr id="5" name="Image 4">
            <a:extLst>
              <a:ext uri="{FF2B5EF4-FFF2-40B4-BE49-F238E27FC236}">
                <a16:creationId xmlns:a16="http://schemas.microsoft.com/office/drawing/2014/main" id="{A35E89C2-BFCB-90A9-4ED2-0AF3996ED8E7}"/>
              </a:ext>
            </a:extLst>
          </p:cNvPr>
          <p:cNvPicPr>
            <a:picLocks noChangeAspect="1"/>
          </p:cNvPicPr>
          <p:nvPr/>
        </p:nvPicPr>
        <p:blipFill>
          <a:blip r:embed="rId2" cstate="print"/>
          <a:stretch>
            <a:fillRect/>
          </a:stretch>
        </p:blipFill>
        <p:spPr>
          <a:xfrm>
            <a:off x="2042503" y="2092255"/>
            <a:ext cx="7883845" cy="3596277"/>
          </a:xfrm>
          <a:prstGeom prst="rect">
            <a:avLst/>
          </a:prstGeom>
        </p:spPr>
      </p:pic>
      <p:pic>
        <p:nvPicPr>
          <p:cNvPr id="8" name="Image 7">
            <a:extLst>
              <a:ext uri="{FF2B5EF4-FFF2-40B4-BE49-F238E27FC236}">
                <a16:creationId xmlns:a16="http://schemas.microsoft.com/office/drawing/2014/main" id="{DBBDEC0E-9CA1-D027-63BB-DEE62A49F931}"/>
              </a:ext>
            </a:extLst>
          </p:cNvPr>
          <p:cNvPicPr>
            <a:picLocks noChangeAspect="1"/>
          </p:cNvPicPr>
          <p:nvPr/>
        </p:nvPicPr>
        <p:blipFill>
          <a:blip r:embed="rId3" cstate="print"/>
          <a:stretch>
            <a:fillRect/>
          </a:stretch>
        </p:blipFill>
        <p:spPr>
          <a:xfrm>
            <a:off x="5541548" y="5688532"/>
            <a:ext cx="885756" cy="885756"/>
          </a:xfrm>
          <a:prstGeom prst="rect">
            <a:avLst/>
          </a:prstGeom>
        </p:spPr>
      </p:pic>
      <p:pic>
        <p:nvPicPr>
          <p:cNvPr id="9" name="Image 8">
            <a:extLst>
              <a:ext uri="{FF2B5EF4-FFF2-40B4-BE49-F238E27FC236}">
                <a16:creationId xmlns:a16="http://schemas.microsoft.com/office/drawing/2014/main" id="{DE5A0088-18A2-770D-BC0D-8E77A0F4CBB6}"/>
              </a:ext>
            </a:extLst>
          </p:cNvPr>
          <p:cNvPicPr>
            <a:picLocks noChangeAspect="1"/>
          </p:cNvPicPr>
          <p:nvPr/>
        </p:nvPicPr>
        <p:blipFill>
          <a:blip r:embed="rId4" cstate="print"/>
          <a:stretch>
            <a:fillRect/>
          </a:stretch>
        </p:blipFill>
        <p:spPr>
          <a:xfrm>
            <a:off x="2676299" y="5688532"/>
            <a:ext cx="743818" cy="743818"/>
          </a:xfrm>
          <a:prstGeom prst="rect">
            <a:avLst/>
          </a:prstGeom>
        </p:spPr>
      </p:pic>
      <p:pic>
        <p:nvPicPr>
          <p:cNvPr id="10" name="Image 9">
            <a:extLst>
              <a:ext uri="{FF2B5EF4-FFF2-40B4-BE49-F238E27FC236}">
                <a16:creationId xmlns:a16="http://schemas.microsoft.com/office/drawing/2014/main" id="{E719B9FF-24D6-13DA-EDEC-C34952132F77}"/>
              </a:ext>
            </a:extLst>
          </p:cNvPr>
          <p:cNvPicPr>
            <a:picLocks noChangeAspect="1"/>
          </p:cNvPicPr>
          <p:nvPr/>
        </p:nvPicPr>
        <p:blipFill>
          <a:blip r:embed="rId4" cstate="print"/>
          <a:stretch>
            <a:fillRect/>
          </a:stretch>
        </p:blipFill>
        <p:spPr>
          <a:xfrm>
            <a:off x="8301964" y="5688532"/>
            <a:ext cx="743818" cy="743818"/>
          </a:xfrm>
          <a:prstGeom prst="rect">
            <a:avLst/>
          </a:prstGeom>
        </p:spPr>
      </p:pic>
    </p:spTree>
    <p:extLst>
      <p:ext uri="{BB962C8B-B14F-4D97-AF65-F5344CB8AC3E}">
        <p14:creationId xmlns:p14="http://schemas.microsoft.com/office/powerpoint/2010/main" val="2963689404"/>
      </p:ext>
    </p:extLst>
  </p:cSld>
  <p:clrMapOvr>
    <a:masterClrMapping/>
  </p:clrMapOvr>
</p:sld>
</file>

<file path=ppt/theme/theme1.xml><?xml version="1.0" encoding="utf-8"?>
<a:theme xmlns:a="http://schemas.openxmlformats.org/drawingml/2006/main" name="Base">
  <a:themeElements>
    <a:clrScheme name="Personnalisé 4">
      <a:dk1>
        <a:srgbClr val="000000"/>
      </a:dk1>
      <a:lt1>
        <a:srgbClr val="FFFFFF"/>
      </a:lt1>
      <a:dk2>
        <a:srgbClr val="565349"/>
      </a:dk2>
      <a:lt2>
        <a:srgbClr val="DDDDDD"/>
      </a:lt2>
      <a:accent1>
        <a:srgbClr val="60BD21"/>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e">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e">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Base</Template>
  <TotalTime>8538</TotalTime>
  <Words>1619</Words>
  <Application>Microsoft Macintosh PowerPoint</Application>
  <PresentationFormat>Grand écran</PresentationFormat>
  <Paragraphs>256</Paragraphs>
  <Slides>44</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44</vt:i4>
      </vt:variant>
    </vt:vector>
  </HeadingPairs>
  <TitlesOfParts>
    <vt:vector size="54" baseType="lpstr">
      <vt:lpstr>Arial</vt:lpstr>
      <vt:lpstr>AvenirNextLTPro</vt:lpstr>
      <vt:lpstr>Bahnschrift SemiBold</vt:lpstr>
      <vt:lpstr>Corbel</vt:lpstr>
      <vt:lpstr>Impact</vt:lpstr>
      <vt:lpstr>Lato</vt:lpstr>
      <vt:lpstr>Poppins</vt:lpstr>
      <vt:lpstr>Rubik</vt:lpstr>
      <vt:lpstr>Wingdings</vt:lpstr>
      <vt:lpstr>Base</vt:lpstr>
      <vt:lpstr>Présentation PowerPoint</vt:lpstr>
      <vt:lpstr>Plan de la présentation</vt:lpstr>
      <vt:lpstr>Positionnement adéquat sur le vélo</vt:lpstr>
      <vt:lpstr>Taille du vélo</vt:lpstr>
      <vt:lpstr>Hauteur de la selle</vt:lpstr>
      <vt:lpstr>Déplacement horizontale de la selle</vt:lpstr>
      <vt:lpstr>Hauteur du guidon</vt:lpstr>
      <vt:lpstr>Hauteur du guidon (suite)</vt:lpstr>
      <vt:lpstr>Largeur du guidon </vt:lpstr>
      <vt:lpstr>Positionnement du pied sur la pédale</vt:lpstr>
      <vt:lpstr>Prévention des blessures</vt:lpstr>
      <vt:lpstr>1. Échauffement </vt:lpstr>
      <vt:lpstr> 2. Récupération  </vt:lpstr>
      <vt:lpstr>Qu’est-ce que le surentraînement?</vt:lpstr>
      <vt:lpstr>Courbe de stress mécanique</vt:lpstr>
      <vt:lpstr>Récupération passive </vt:lpstr>
      <vt:lpstr>Récupération active</vt:lpstr>
      <vt:lpstr> Alimentation  </vt:lpstr>
      <vt:lpstr>Hydratation</vt:lpstr>
      <vt:lpstr>Blessures ou problématiques courantes à vélo</vt:lpstr>
      <vt:lpstr>Cou/région cervicale  </vt:lpstr>
      <vt:lpstr>Douleurs au dos </vt:lpstr>
      <vt:lpstr>Douleurs aux fesses</vt:lpstr>
      <vt:lpstr>Douleurs aux genoux</vt:lpstr>
      <vt:lpstr>Entraînement </vt:lpstr>
      <vt:lpstr>       L’endurance fondamentale à vélo</vt:lpstr>
      <vt:lpstr>Définir sa zone d’endurance avec ses fréquences cardiaques</vt:lpstr>
      <vt:lpstr> Zones d’intensités</vt:lpstr>
      <vt:lpstr>Présentation PowerPoint</vt:lpstr>
      <vt:lpstr>Exercices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Étirements</vt:lpstr>
      <vt:lpstr>Présentation PowerPoint</vt:lpstr>
      <vt:lpstr>Mesurer ses progrès    = un moyen sûr d’entretenir sa motivation!</vt:lpstr>
      <vt:lpstr>Présentation PowerPoint</vt:lpstr>
      <vt:lpstr>Présentation PowerPoint</vt:lpstr>
      <vt:lpstr>Bibliographie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Sandra Morin</dc:creator>
  <cp:lastModifiedBy>Suzanne Gouin</cp:lastModifiedBy>
  <cp:revision>390</cp:revision>
  <dcterms:created xsi:type="dcterms:W3CDTF">2024-03-03T15:51:36Z</dcterms:created>
  <dcterms:modified xsi:type="dcterms:W3CDTF">2024-05-16T15:46:30Z</dcterms:modified>
</cp:coreProperties>
</file>