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256" r:id="rId2"/>
    <p:sldId id="323" r:id="rId3"/>
    <p:sldId id="307" r:id="rId4"/>
    <p:sldId id="291" r:id="rId5"/>
    <p:sldId id="30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3" r:id="rId16"/>
    <p:sldId id="300" r:id="rId17"/>
    <p:sldId id="302" r:id="rId18"/>
    <p:sldId id="305" r:id="rId19"/>
    <p:sldId id="324" r:id="rId20"/>
    <p:sldId id="304" r:id="rId21"/>
    <p:sldId id="325" r:id="rId22"/>
    <p:sldId id="309" r:id="rId23"/>
    <p:sldId id="310" r:id="rId24"/>
    <p:sldId id="319" r:id="rId25"/>
    <p:sldId id="318" r:id="rId26"/>
    <p:sldId id="312" r:id="rId27"/>
    <p:sldId id="313" r:id="rId28"/>
    <p:sldId id="311" r:id="rId29"/>
    <p:sldId id="261" r:id="rId30"/>
    <p:sldId id="326" r:id="rId31"/>
    <p:sldId id="264" r:id="rId32"/>
    <p:sldId id="283" r:id="rId33"/>
    <p:sldId id="320" r:id="rId34"/>
    <p:sldId id="281" r:id="rId35"/>
    <p:sldId id="266" r:id="rId36"/>
    <p:sldId id="268" r:id="rId37"/>
    <p:sldId id="270" r:id="rId38"/>
    <p:sldId id="321" r:id="rId39"/>
    <p:sldId id="287" r:id="rId40"/>
    <p:sldId id="327" r:id="rId41"/>
    <p:sldId id="328" r:id="rId42"/>
    <p:sldId id="331" r:id="rId43"/>
    <p:sldId id="280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6C1A00"/>
    <a:srgbClr val="A40000"/>
    <a:srgbClr val="C46940"/>
    <a:srgbClr val="C00000"/>
    <a:srgbClr val="003296"/>
    <a:srgbClr val="990099"/>
    <a:srgbClr val="CC0099"/>
    <a:srgbClr val="FE9202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0"/>
  </p:normalViewPr>
  <p:slideViewPr>
    <p:cSldViewPr>
      <p:cViewPr varScale="1">
        <p:scale>
          <a:sx n="145" d="100"/>
          <a:sy n="145" d="100"/>
        </p:scale>
        <p:origin x="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C03DB-EDA9-447A-A201-C68BA41E6B75}" type="slidenum">
              <a:rPr lang="en-US" altLang="fr-FR" smtClean="0"/>
              <a:pPr/>
              <a:t>18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0698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BCAA = (Branch-chain-amino-acide) Un acide amidé à chaine latérale ramifiée. Aide à récupérer après un effort physique sans effet sur la performance.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C03DB-EDA9-447A-A201-C68BA41E6B75}" type="slidenum">
              <a:rPr lang="en-US" altLang="fr-FR" smtClean="0"/>
              <a:pPr/>
              <a:t>19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5806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6BA3-FDF5-4168-8DAF-602F158B538A}" type="slidenum">
              <a:rPr lang="en-US" altLang="fr-FR"/>
              <a:pPr/>
              <a:t>35</a:t>
            </a:fld>
            <a:endParaRPr lang="en-US" altLang="fr-FR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88278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3487980"/>
            <a:ext cx="5562600" cy="1221640"/>
          </a:xfrm>
          <a:noFill/>
          <a:effectLst/>
        </p:spPr>
        <p:txBody>
          <a:bodyPr>
            <a:normAutofit/>
          </a:bodyPr>
          <a:lstStyle>
            <a:lvl1pPr algn="r">
              <a:defRPr sz="3600" b="1">
                <a:ln>
                  <a:noFill/>
                </a:ln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8056" y="2385577"/>
            <a:ext cx="5568744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B49D76-1A86-DB15-E547-52562158D959}"/>
              </a:ext>
            </a:extLst>
          </p:cNvPr>
          <p:cNvSpPr txBox="1"/>
          <p:nvPr userDrawn="1"/>
        </p:nvSpPr>
        <p:spPr>
          <a:xfrm>
            <a:off x="457200" y="4780881"/>
            <a:ext cx="167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Avril 2024</a:t>
            </a: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341527"/>
            <a:ext cx="8246070" cy="1042857"/>
          </a:xfrm>
          <a:gradFill flip="none" rotWithShape="1">
            <a:gsLst>
              <a:gs pos="86000">
                <a:srgbClr val="FFFFFF">
                  <a:alpha val="40000"/>
                </a:srgbClr>
              </a:gs>
              <a:gs pos="5700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64448"/>
          </a:xfrm>
        </p:spPr>
        <p:txBody>
          <a:bodyPr/>
          <a:lstStyle>
            <a:lvl1pPr algn="l">
              <a:spcBef>
                <a:spcPts val="1400"/>
              </a:spcBef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800">
                <a:solidFill>
                  <a:schemeClr val="tx1"/>
                </a:solidFill>
              </a:defRPr>
            </a:lvl4pPr>
            <a:lvl5pPr algn="l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14" y="506920"/>
            <a:ext cx="65828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245" y="1423150"/>
            <a:ext cx="6566315" cy="33441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3" y="433880"/>
            <a:ext cx="8076896" cy="89945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45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45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758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758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Avril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4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7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video" Target="https://www.youtube.com/embed/yoSKiwdaUI0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9.gif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1.jpe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hyperlink" Target="https://www.cyclotour.ca/" TargetMode="Externa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hyperlink" Target="https://www.cyclotour.ca/informations/organisation-de-randonnees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Les bases du cyclisme chez </a:t>
            </a:r>
            <a:r>
              <a:rPr lang="fr-CA" dirty="0" err="1"/>
              <a:t>Cyclotour</a:t>
            </a:r>
            <a:r>
              <a:rPr lang="fr-CA" dirty="0"/>
              <a:t> Trois-Rivières</a:t>
            </a:r>
          </a:p>
        </p:txBody>
      </p:sp>
      <p:pic>
        <p:nvPicPr>
          <p:cNvPr id="6" name="Picture 4" descr="DL_ogo_transparent2color">
            <a:extLst>
              <a:ext uri="{FF2B5EF4-FFF2-40B4-BE49-F238E27FC236}">
                <a16:creationId xmlns:a16="http://schemas.microsoft.com/office/drawing/2014/main" id="{C7D8624F-ECAC-A7CE-0CC7-6AE139861A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5310" y="0"/>
            <a:ext cx="2748690" cy="148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Description d’une randonnée :</a:t>
            </a:r>
          </a:p>
          <a:p>
            <a:pPr lvl="1"/>
            <a:r>
              <a:rPr lang="fr-CA" altLang="fr-FR" dirty="0"/>
              <a:t>Nom de l’endroit de départ</a:t>
            </a:r>
          </a:p>
          <a:p>
            <a:pPr lvl="1"/>
            <a:r>
              <a:rPr lang="fr-CA" altLang="fr-FR" dirty="0"/>
              <a:t>Adresse complète du site de départ</a:t>
            </a:r>
          </a:p>
          <a:p>
            <a:pPr lvl="1"/>
            <a:r>
              <a:rPr lang="fr-CA" altLang="fr-FR" dirty="0"/>
              <a:t>Date et heure de départ (10 h)</a:t>
            </a:r>
          </a:p>
          <a:p>
            <a:pPr lvl="1"/>
            <a:r>
              <a:rPr lang="fr-CA" altLang="fr-FR" dirty="0"/>
              <a:t>Nom et coordonnées des responsables</a:t>
            </a:r>
          </a:p>
          <a:p>
            <a:pPr lvl="1"/>
            <a:r>
              <a:rPr lang="fr-CA" altLang="fr-FR" dirty="0"/>
              <a:t>Distance d’environ 50-70 ou 90 km</a:t>
            </a:r>
          </a:p>
          <a:p>
            <a:pPr lvl="1"/>
            <a:r>
              <a:rPr lang="fr-CA" altLang="fr-FR" dirty="0"/>
              <a:t>Identification des endroits comme toilettes et aires de repos</a:t>
            </a:r>
          </a:p>
          <a:p>
            <a:pPr lvl="1"/>
            <a:r>
              <a:rPr lang="fr-CA" altLang="fr-FR" dirty="0"/>
              <a:t>Vérification de  l’état du parcours quelques jours avant la randonnée</a:t>
            </a:r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10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AB66EA7-6990-ACD7-A14F-5DE1670994D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3.1 Planification des randonnées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2636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Vélo 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Vêtements appropriés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Équipements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Accessoires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Équipements électroniques</a:t>
            </a:r>
          </a:p>
          <a:p>
            <a:endParaRPr lang="fr-CA" altLang="fr-FR" sz="2200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11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9352CC5-AB8D-18D3-8F9D-E10D223A7C7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 Équipements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979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CA" altLang="fr-FR" sz="2600" dirty="0"/>
              <a:t>Un vélo de route avec ou sans assistance électrique :</a:t>
            </a:r>
          </a:p>
          <a:p>
            <a:pPr lvl="1"/>
            <a:r>
              <a:rPr lang="fr-CA" altLang="fr-FR" sz="2200" dirty="0"/>
              <a:t>Vélo en bon état </a:t>
            </a:r>
          </a:p>
          <a:p>
            <a:pPr lvl="1"/>
            <a:r>
              <a:rPr lang="fr-CA" altLang="fr-FR" sz="2200" dirty="0"/>
              <a:t>Vélo avec assistance électrique : batterie pleine charge</a:t>
            </a:r>
          </a:p>
          <a:p>
            <a:r>
              <a:rPr lang="fr-CA" altLang="fr-FR" sz="2600" dirty="0"/>
              <a:t>Pneus :</a:t>
            </a:r>
          </a:p>
          <a:p>
            <a:pPr lvl="1"/>
            <a:r>
              <a:rPr lang="fr-CA" altLang="fr-FR" sz="2200" dirty="0"/>
              <a:t>Bonne pression </a:t>
            </a:r>
          </a:p>
          <a:p>
            <a:pPr lvl="1"/>
            <a:r>
              <a:rPr lang="fr-CA" altLang="fr-FR" sz="2200" dirty="0"/>
              <a:t>Pas trop usés </a:t>
            </a:r>
          </a:p>
          <a:p>
            <a:r>
              <a:rPr lang="fr-CA" altLang="fr-FR" sz="2600" dirty="0"/>
              <a:t>Plaquettes de frein </a:t>
            </a:r>
            <a:r>
              <a:rPr lang="fr-CA" altLang="fr-FR" dirty="0"/>
              <a:t>: pas trop usées</a:t>
            </a:r>
          </a:p>
          <a:p>
            <a:r>
              <a:rPr lang="fr-CA" altLang="fr-FR" sz="2600" dirty="0"/>
              <a:t>Pièces en mouvements </a:t>
            </a:r>
            <a:r>
              <a:rPr lang="fr-CA" altLang="fr-FR" dirty="0"/>
              <a:t>: lubrification adéquate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12</a:t>
            </a:fld>
            <a:endParaRPr lang="en-US" alt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E7D1BCF-C1FD-D2F3-0B24-65F836E044E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4.1 Vélo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532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r-CA" altLang="fr-FR" dirty="0"/>
              <a:t>Cuissard et chandail (</a:t>
            </a:r>
            <a:r>
              <a:rPr lang="fr-CA" altLang="fr-FR" i="1" dirty="0"/>
              <a:t>Jersey</a:t>
            </a:r>
            <a:r>
              <a:rPr lang="fr-CA" altLang="fr-FR" dirty="0"/>
              <a:t>)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Casque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Gants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Lunettes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Souliers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Pièces d’identité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Prévoir des vêtements pour être au chaud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Une boîte de rangement avec « Check-list » est conseillée.</a:t>
            </a:r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13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1DB9B3A-7C82-13D0-5166-7EB938D87D4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4.2 Vêtements appropriés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777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197405"/>
            <a:ext cx="8246070" cy="356985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CA" altLang="fr-FR" sz="2600" dirty="0"/>
              <a:t>Réflecteurs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Avant :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Roue avant ou haubans : jaune ou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Arrière : rouge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Roue arrière ou haubans : rouge ou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Sur chaque pédale : jaune ou blanc</a:t>
            </a:r>
          </a:p>
          <a:p>
            <a:pPr>
              <a:spcBef>
                <a:spcPts val="2400"/>
              </a:spcBef>
            </a:pPr>
            <a:r>
              <a:rPr lang="fr-CA" altLang="fr-FR" sz="2600" dirty="0"/>
              <a:t>Rétroviseur</a:t>
            </a:r>
          </a:p>
          <a:p>
            <a:pPr>
              <a:spcBef>
                <a:spcPts val="600"/>
              </a:spcBef>
            </a:pPr>
            <a:r>
              <a:rPr lang="fr-CA" altLang="fr-FR" sz="2600" dirty="0"/>
              <a:t>En soirée des phares sont requis</a:t>
            </a:r>
          </a:p>
          <a:p>
            <a:pPr lvl="1"/>
            <a:r>
              <a:rPr lang="fr-CA" altLang="fr-FR" sz="2200" dirty="0"/>
              <a:t>Avant : blanc</a:t>
            </a:r>
          </a:p>
          <a:p>
            <a:pPr lvl="1"/>
            <a:r>
              <a:rPr lang="fr-CA" altLang="fr-FR" sz="2200" dirty="0"/>
              <a:t>Arrière : rouge</a:t>
            </a:r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14</a:t>
            </a:fld>
            <a:endParaRPr lang="en-US" altLang="fr-FR" dirty="0"/>
          </a:p>
        </p:txBody>
      </p:sp>
      <p:pic>
        <p:nvPicPr>
          <p:cNvPr id="1026" name="Picture 2" descr="Vélo et équipements : visibilité et sécurité - SAAQ">
            <a:extLst>
              <a:ext uri="{FF2B5EF4-FFF2-40B4-BE49-F238E27FC236}">
                <a16:creationId xmlns:a16="http://schemas.microsoft.com/office/drawing/2014/main" id="{03BC6466-9CF4-E103-8641-6FC5F53936A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1655520"/>
            <a:ext cx="2710062" cy="17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16838ACE-A028-2F73-A35F-6ED55B84DA2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altLang="fr-FR" dirty="0"/>
              <a:t>4.3 Équipements de sécurité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363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5" y="1401786"/>
            <a:ext cx="8551479" cy="347794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Deux porte-bidons			-Trousse de réparation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Deux bouteilles : 550 ou 750 ml	- Béquille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Pédales (plates ou à clip)		- Avertisseur sonore ou sifflet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Pompe à air sur le vélo		- Aile arrière (pluie)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Trousse de premiers soins		- Support à bagages / valise</a:t>
            </a:r>
          </a:p>
          <a:p>
            <a:endParaRPr lang="fr-CA" altLang="fr-FR" sz="2200" dirty="0"/>
          </a:p>
          <a:p>
            <a:endParaRPr lang="fr-CA" altLang="fr-FR" sz="2200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15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D03F6E1-BC07-2C0A-C198-FB296243BD9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4.4 Accessoires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612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fr-CA" altLang="fr-FR" sz="3100" dirty="0"/>
              <a:t>Recommandés (mais non obligatoires) :</a:t>
            </a:r>
          </a:p>
          <a:p>
            <a:pPr lvl="1"/>
            <a:r>
              <a:rPr lang="fr-CA" altLang="fr-FR" sz="2600" dirty="0"/>
              <a:t>Odomètre</a:t>
            </a:r>
          </a:p>
          <a:p>
            <a:pPr lvl="1"/>
            <a:r>
              <a:rPr lang="fr-CA" altLang="fr-FR" sz="2600" dirty="0"/>
              <a:t>Cadence</a:t>
            </a:r>
          </a:p>
          <a:p>
            <a:pPr lvl="1"/>
            <a:r>
              <a:rPr lang="fr-CA" altLang="fr-FR" sz="2600" dirty="0"/>
              <a:t>Lampes avant et arrière</a:t>
            </a:r>
          </a:p>
          <a:p>
            <a:pPr lvl="1"/>
            <a:endParaRPr lang="fr-CA" altLang="fr-FR" dirty="0"/>
          </a:p>
          <a:p>
            <a:r>
              <a:rPr lang="fr-CA" altLang="fr-FR" sz="3100" dirty="0"/>
              <a:t>Facultatifs :</a:t>
            </a:r>
          </a:p>
          <a:p>
            <a:pPr lvl="1"/>
            <a:r>
              <a:rPr lang="fr-CA" altLang="fr-FR" sz="2600" dirty="0"/>
              <a:t>Compteur GPS</a:t>
            </a:r>
          </a:p>
          <a:p>
            <a:pPr lvl="1"/>
            <a:r>
              <a:rPr lang="fr-CA" altLang="fr-FR" sz="2600" dirty="0"/>
              <a:t>Capteur de puissance</a:t>
            </a:r>
          </a:p>
          <a:p>
            <a:pPr lvl="1"/>
            <a:r>
              <a:rPr lang="fr-CA" altLang="fr-FR" sz="2600" dirty="0"/>
              <a:t>Ceinture de pulsation cardiaque</a:t>
            </a:r>
          </a:p>
          <a:p>
            <a:pPr lvl="1"/>
            <a:r>
              <a:rPr lang="fr-CA" altLang="fr-FR" sz="2600" dirty="0"/>
              <a:t>Montre sportive</a:t>
            </a:r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16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CD0B7A0-4529-3FB5-84E4-B31D3950F98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4.5 Équipements électroniques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174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BFC7ACA-DF13-D1E7-A39F-CF1F2D4C0EA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/>
          <a:lstStyle/>
          <a:p>
            <a:r>
              <a:rPr lang="fr-CA" altLang="fr-FR" dirty="0"/>
              <a:t>5. Alimentation et hydratation (1/3)</a:t>
            </a:r>
            <a:endParaRPr lang="fr-CA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384384"/>
            <a:ext cx="8246070" cy="3382879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CA" altLang="fr-FR" dirty="0"/>
              <a:t>Avant la sortie à vélo :</a:t>
            </a:r>
          </a:p>
          <a:p>
            <a:pPr lvl="1"/>
            <a:r>
              <a:rPr lang="fr-CA" altLang="fr-FR" dirty="0"/>
              <a:t>3 à 4 heures avant : prendre un repas complet</a:t>
            </a:r>
          </a:p>
          <a:p>
            <a:pPr lvl="1"/>
            <a:r>
              <a:rPr lang="fr-CA" altLang="fr-FR" dirty="0"/>
              <a:t>1 à 2 heures avant : plus de glucides et peu de protéines</a:t>
            </a:r>
          </a:p>
          <a:p>
            <a:pPr lvl="1"/>
            <a:r>
              <a:rPr lang="fr-CA" altLang="fr-FR" dirty="0"/>
              <a:t>Moins d’une heure avant : glucides seulement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Pendant la sortie : </a:t>
            </a:r>
          </a:p>
          <a:p>
            <a:pPr lvl="1"/>
            <a:r>
              <a:rPr lang="fr-CA" altLang="fr-FR" dirty="0"/>
              <a:t>30 à 60 gr / h (fruits, barre tendre, gels énergétiques et surtout une banane)</a:t>
            </a:r>
          </a:p>
          <a:p>
            <a:pPr lvl="1"/>
            <a:r>
              <a:rPr lang="fr-CA" altLang="fr-FR" dirty="0"/>
              <a:t>Trois heures de vélos représentent une dépense énergétique d’environ de 1 000 à 2 000 calories. 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17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6391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CA" altLang="fr-FR" sz="2600" dirty="0"/>
              <a:t>Après une sortie : </a:t>
            </a:r>
          </a:p>
          <a:p>
            <a:pPr lvl="1"/>
            <a:r>
              <a:rPr lang="fr-CA" altLang="fr-FR" sz="2200" dirty="0"/>
              <a:t>Dans les 60 minutes qui suivent, il est recommandé d’ingérer un repas riche en glucides, en protéines et en gras</a:t>
            </a:r>
          </a:p>
          <a:p>
            <a:pPr lvl="1"/>
            <a:r>
              <a:rPr lang="fr-CA" altLang="fr-FR" sz="2200" dirty="0"/>
              <a:t>Un lait au chocolat protéiné peut très bien faire l’affaire</a:t>
            </a:r>
          </a:p>
          <a:p>
            <a:pPr>
              <a:spcBef>
                <a:spcPts val="2400"/>
              </a:spcBef>
            </a:pPr>
            <a:r>
              <a:rPr lang="fr-CA" altLang="fr-FR" sz="2600" dirty="0"/>
              <a:t>Hydratation :</a:t>
            </a:r>
          </a:p>
          <a:p>
            <a:pPr lvl="1"/>
            <a:r>
              <a:rPr lang="fr-CA" altLang="fr-FR" sz="2200" dirty="0"/>
              <a:t>L’hydratation doit être considérée comme une priorité</a:t>
            </a:r>
          </a:p>
          <a:p>
            <a:pPr lvl="1"/>
            <a:r>
              <a:rPr lang="fr-CA" altLang="fr-FR" sz="2200" dirty="0"/>
              <a:t>Notre corps est composé à 65% d’eau</a:t>
            </a:r>
          </a:p>
          <a:p>
            <a:pPr lvl="1"/>
            <a:r>
              <a:rPr lang="fr-CA" altLang="fr-FR" sz="2200" dirty="0"/>
              <a:t>La sous-hydratation est responsable des crampes et tendinites</a:t>
            </a:r>
          </a:p>
          <a:p>
            <a:pPr lvl="1"/>
            <a:r>
              <a:rPr lang="fr-CA" altLang="fr-FR" sz="2200" dirty="0"/>
              <a:t>Pour une sortie de 90 minutes : l’eau seule est suffisante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18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7218AA1-6B6F-5316-4BD8-4B2CB4695E2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5. Alimentation et hydratation (2/3)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048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CA" altLang="fr-FR" dirty="0"/>
              <a:t>Hydratation pour une sortie de plus de 90 minutes :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Une boisson additionnée d’électrolytes aidera à la récupération musculaire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Il existe des boissons (poudre) qui contiennent les suppléments désirés tels que le sucre, les électrolytes et les acides aminés ramifiés (</a:t>
            </a:r>
            <a:r>
              <a:rPr lang="fr-CA" altLang="fr-FR" i="1" dirty="0"/>
              <a:t>BCAA</a:t>
            </a:r>
            <a:r>
              <a:rPr lang="fr-CA" altLang="fr-FR" dirty="0"/>
              <a:t>)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L’eau trop froide stagnera dans l’estomac et gênera l’effort physique.</a:t>
            </a:r>
            <a:br>
              <a:rPr lang="fr-CA" altLang="fr-FR" dirty="0"/>
            </a:br>
            <a:r>
              <a:rPr lang="fr-CA" altLang="fr-FR" dirty="0"/>
              <a:t>L’eau fraîche avec un peu de sucre, elle, sera assimilée plus vite par l’organisme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Il faut boire de petite quantité aux 10 minutes : 500ml / h</a:t>
            </a:r>
          </a:p>
          <a:p>
            <a:pPr lvl="1"/>
            <a:endParaRPr lang="fr-CA" altLang="fr-FR" sz="1800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19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C57BE4F-AA87-DF48-E51D-680669286A9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5. Alimentation et hydratation (3/3)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52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C8DAD-CD6F-4439-96F9-9F5AC90C378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But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027E7D-2FDF-6DEB-38EC-4848235269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500" dirty="0"/>
              <a:t>Rendre sécuritaires et agréables les randonnées                     à vélo par l’acquisition de connaissances de base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556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C342DF2-6AA7-2CE2-0C5C-9276C06416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/>
          <a:lstStyle/>
          <a:p>
            <a:r>
              <a:rPr lang="fr-CA" altLang="fr-FR" dirty="0"/>
              <a:t>6. Entretien général</a:t>
            </a:r>
            <a:endParaRPr lang="fr-CA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Votre vélo nécessite un entretien régulier pour son bon fonctionnement et votre sécurité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À vérifier avant chaque randonnée :</a:t>
            </a:r>
          </a:p>
          <a:p>
            <a:pPr lvl="1"/>
            <a:r>
              <a:rPr lang="fr-CA" altLang="fr-FR" dirty="0"/>
              <a:t>État et pression des pneus (70 à 100 Psi)</a:t>
            </a:r>
          </a:p>
          <a:p>
            <a:pPr lvl="1"/>
            <a:r>
              <a:rPr lang="fr-CA" altLang="fr-FR" dirty="0"/>
              <a:t>Bon fonctionnement des freins</a:t>
            </a:r>
          </a:p>
          <a:p>
            <a:pPr lvl="1"/>
            <a:r>
              <a:rPr lang="fr-CA" altLang="fr-FR" dirty="0"/>
              <a:t>Bon fonctionnement de la transmission</a:t>
            </a:r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20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57329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Lubrification de la chaîne à l’huile ou à la cire : une clinique sera disponible ce printemps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21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C342DF2-6AA7-2CE2-0C5C-9276C064168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6.1 Entretien : lubrification de la chaîne</a:t>
            </a:r>
            <a:endParaRPr lang="fr-CA" dirty="0"/>
          </a:p>
        </p:txBody>
      </p:sp>
      <p:pic>
        <p:nvPicPr>
          <p:cNvPr id="3" name="Média en ligne 3" title="Un lubrifiant dispendieux c'est du vol? Regardez-ceci">
            <a:hlinkClick r:id="" action="ppaction://media"/>
            <a:extLst>
              <a:ext uri="{FF2B5EF4-FFF2-40B4-BE49-F238E27FC236}">
                <a16:creationId xmlns:a16="http://schemas.microsoft.com/office/drawing/2014/main" id="{7C00F2CE-0EEF-0905-9F3E-9A4F9A00ADDC}"/>
              </a:ext>
            </a:extLst>
          </p:cNvPr>
          <p:cNvPicPr>
            <a:picLocks noRot="1" noChangeAspect="1"/>
          </p:cNvPicPr>
          <p:nvPr>
            <a:videoFile r:link="rId4"/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19142" y="2527442"/>
            <a:ext cx="3970330" cy="22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4" y="1503363"/>
            <a:ext cx="3970032" cy="3263900"/>
          </a:xfrm>
        </p:spPr>
        <p:txBody>
          <a:bodyPr>
            <a:normAutofit/>
          </a:bodyPr>
          <a:lstStyle/>
          <a:p>
            <a:r>
              <a:rPr lang="fr-CA" altLang="fr-FR" sz="2000" b="1" dirty="0"/>
              <a:t>Principe : </a:t>
            </a:r>
            <a:r>
              <a:rPr lang="fr-CA" altLang="fr-FR" sz="2000" dirty="0"/>
              <a:t>L’idée de rouler en peloton est de pouvoir bénéficier de l’effet d’aspiration du cycliste devant vous</a:t>
            </a:r>
          </a:p>
          <a:p>
            <a:r>
              <a:rPr lang="fr-CA" altLang="fr-FR" sz="2000" b="1" dirty="0"/>
              <a:t>Composition : </a:t>
            </a:r>
            <a:r>
              <a:rPr lang="fr-CA" altLang="fr-FR" sz="2000" dirty="0"/>
              <a:t>Un peloton est composé d’un chef de file, de 7 cyclistes et d’un serre-file           (2 tandems maximum)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4637"/>
          </a:xfrm>
          <a:noFill/>
        </p:spPr>
        <p:txBody>
          <a:bodyPr/>
          <a:lstStyle/>
          <a:p>
            <a:fld id="{37B5EE26-AF96-40F0-BB1F-2995B4207EC2}" type="slidenum">
              <a:rPr lang="en-US" altLang="fr-FR" smtClean="0"/>
              <a:pPr/>
              <a:t>22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4C2F67B-72B1-A7DB-3861-1E292206652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/>
              <a:t>7. Rouler en peloton</a:t>
            </a:r>
            <a:endParaRPr lang="fr-CA" dirty="0"/>
          </a:p>
        </p:txBody>
      </p:sp>
      <p:pic>
        <p:nvPicPr>
          <p:cNvPr id="1026" name="Picture 2" descr="Le peloton cycliste">
            <a:extLst>
              <a:ext uri="{FF2B5EF4-FFF2-40B4-BE49-F238E27FC236}">
                <a16:creationId xmlns:a16="http://schemas.microsoft.com/office/drawing/2014/main" id="{69B64C51-C5BF-5718-9F81-1E7F28532FD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66" y="1655520"/>
            <a:ext cx="3920191" cy="2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4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384383"/>
            <a:ext cx="8246070" cy="3417590"/>
          </a:xfrm>
        </p:spPr>
        <p:txBody>
          <a:bodyPr>
            <a:normAutofit fontScale="92500" lnSpcReduction="10000"/>
          </a:bodyPr>
          <a:lstStyle/>
          <a:p>
            <a:r>
              <a:rPr lang="fr-CA" altLang="fr-FR" sz="2600" dirty="0"/>
              <a:t>S’assurer avant le départ que tous les cyclistes ont trouvé un peloton</a:t>
            </a:r>
          </a:p>
          <a:p>
            <a:r>
              <a:rPr lang="fr-CA" altLang="fr-FR" sz="2600" dirty="0"/>
              <a:t>Attendre le signal de départ du responsable d’activité</a:t>
            </a:r>
          </a:p>
          <a:p>
            <a:r>
              <a:rPr lang="fr-CA" altLang="fr-FR" sz="2600" dirty="0"/>
              <a:t>15 minutes d’échauffement au départ</a:t>
            </a:r>
          </a:p>
          <a:p>
            <a:r>
              <a:rPr lang="fr-CA" altLang="fr-FR" sz="2600" dirty="0"/>
              <a:t>Temps court entre les relais :</a:t>
            </a:r>
          </a:p>
          <a:p>
            <a:pPr lvl="1"/>
            <a:r>
              <a:rPr lang="fr-CA" altLang="fr-FR" sz="2600" dirty="0"/>
              <a:t>1 à 2 km ou 30 à 60 secondes</a:t>
            </a:r>
          </a:p>
          <a:p>
            <a:r>
              <a:rPr lang="fr-CA" altLang="fr-FR" sz="2600" dirty="0"/>
              <a:t>Rouler à distance constante entre les vélos  : ½  à 1 ½ roue</a:t>
            </a:r>
          </a:p>
          <a:p>
            <a:endParaRPr lang="fr-CA" altLang="fr-FR" dirty="0"/>
          </a:p>
          <a:p>
            <a:endParaRPr lang="fr-CA" altLang="fr-FR" dirty="0"/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23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84BCC8-3EF5-3838-2D5E-830F02AD2BA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7.1 Règles du peloton (1/3)</a:t>
            </a:r>
          </a:p>
        </p:txBody>
      </p:sp>
    </p:spTree>
    <p:extLst>
      <p:ext uri="{BB962C8B-B14F-4D97-AF65-F5344CB8AC3E}">
        <p14:creationId xmlns:p14="http://schemas.microsoft.com/office/powerpoint/2010/main" val="304149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fr-CA" altLang="fr-FR" dirty="0"/>
              <a:t>Rouler sur le bord de l’accotement de la route le long de la ligne blanche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Il est interdit de dépasser un autre peloton dans une courbe, une montée ou une descente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Un dépassement par la gauche est permis, ceux par la droite sont à proscrire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Respecter les chantiers routiers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24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61AE00A-04CA-6CD0-4611-E98BEBD8A4E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7.1 Règles du peloton (2/3)</a:t>
            </a:r>
          </a:p>
        </p:txBody>
      </p:sp>
    </p:spTree>
    <p:extLst>
      <p:ext uri="{BB962C8B-B14F-4D97-AF65-F5344CB8AC3E}">
        <p14:creationId xmlns:p14="http://schemas.microsoft.com/office/powerpoint/2010/main" val="698950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0730" y="1350109"/>
            <a:ext cx="8246070" cy="3690997"/>
          </a:xfrm>
        </p:spPr>
        <p:txBody>
          <a:bodyPr>
            <a:noAutofit/>
          </a:bodyPr>
          <a:lstStyle/>
          <a:p>
            <a:r>
              <a:rPr lang="fr-CA" altLang="fr-FR" sz="2200" dirty="0"/>
              <a:t>Dans un vallon : garder sa position dans le peloton, autant en montée qu’en descente</a:t>
            </a:r>
          </a:p>
          <a:p>
            <a:r>
              <a:rPr lang="fr-CA" altLang="fr-FR" sz="2200" dirty="0"/>
              <a:t>Lors d’une montée ou descente abrupte, il est permis de quitter sa position et de dépasser en avisant au préalable verbalement ses coéquipiers</a:t>
            </a:r>
          </a:p>
          <a:p>
            <a:r>
              <a:rPr lang="fr-CA" altLang="fr-FR" sz="2200" dirty="0"/>
              <a:t>Pauses aux intersections : elles doivent se faire à plus ou moins 50 mètres (150 pieds) de celles-ci</a:t>
            </a:r>
          </a:p>
          <a:p>
            <a:r>
              <a:rPr lang="fr-CA" altLang="fr-FR" sz="2200" dirty="0"/>
              <a:t>Lors d’une crevaison ou d’un bris : le peloton au complet s’immobilise et aide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25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6C37581-B2A4-E463-E3CA-A1AFB50BDEE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7.1 Règles du peloton (3/3)</a:t>
            </a:r>
          </a:p>
        </p:txBody>
      </p:sp>
    </p:spTree>
    <p:extLst>
      <p:ext uri="{BB962C8B-B14F-4D97-AF65-F5344CB8AC3E}">
        <p14:creationId xmlns:p14="http://schemas.microsoft.com/office/powerpoint/2010/main" val="2537645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96260" y="1502815"/>
            <a:ext cx="8551480" cy="3264448"/>
          </a:xfrm>
        </p:spPr>
        <p:txBody>
          <a:bodyPr>
            <a:normAutofit lnSpcReduction="10000"/>
          </a:bodyPr>
          <a:lstStyle/>
          <a:p>
            <a:r>
              <a:rPr lang="fr-CA" altLang="fr-FR" sz="2600" dirty="0"/>
              <a:t>Guider le peloton à travers le parcours</a:t>
            </a:r>
          </a:p>
          <a:p>
            <a:r>
              <a:rPr lang="fr-CA" altLang="fr-FR" sz="2600" dirty="0"/>
              <a:t>Signaler les différents dangers de la route</a:t>
            </a:r>
          </a:p>
          <a:p>
            <a:r>
              <a:rPr lang="fr-CA" altLang="fr-FR" sz="2600" dirty="0"/>
              <a:t>Respecter la vitesse établie au départ</a:t>
            </a:r>
          </a:p>
          <a:p>
            <a:r>
              <a:rPr lang="fr-CA" altLang="fr-FR" sz="2600" dirty="0"/>
              <a:t>Être à l’écoute et tenir compte de la vitesse du plus lent</a:t>
            </a:r>
          </a:p>
          <a:p>
            <a:r>
              <a:rPr lang="fr-CA" altLang="fr-FR" sz="2600" dirty="0"/>
              <a:t>Choisir un endroit sécuritaire lors des arrêts</a:t>
            </a:r>
          </a:p>
          <a:p>
            <a:r>
              <a:rPr lang="fr-CA" altLang="fr-FR" sz="2600" dirty="0"/>
              <a:t>Avoir une vitesse de départ et d’arrêt progressive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26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75166DD-E453-3A94-9C72-D173B4160B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7.2 Rôle du chef de file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9213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3" y="1503363"/>
            <a:ext cx="8398477" cy="3263900"/>
          </a:xfrm>
        </p:spPr>
        <p:txBody>
          <a:bodyPr>
            <a:normAutofit lnSpcReduction="10000"/>
          </a:bodyPr>
          <a:lstStyle/>
          <a:p>
            <a:r>
              <a:rPr lang="fr-CA" altLang="fr-FR" dirty="0"/>
              <a:t>Aviser le peloton des dangers venant de l’arrière                   (auto, moto, etc.)</a:t>
            </a:r>
          </a:p>
          <a:p>
            <a:r>
              <a:rPr lang="fr-CA" altLang="fr-FR" dirty="0"/>
              <a:t>Faire resserrer les rangs quand le peloton s’étire ou se déforme</a:t>
            </a:r>
          </a:p>
          <a:p>
            <a:r>
              <a:rPr lang="fr-CA" altLang="fr-FR" dirty="0"/>
              <a:t>Autoriser les changements de direction demandés par le chef de file :</a:t>
            </a:r>
          </a:p>
          <a:p>
            <a:pPr lvl="1"/>
            <a:r>
              <a:rPr lang="fr-CA" altLang="fr-FR" sz="2200" dirty="0"/>
              <a:t>Virage à gauche</a:t>
            </a:r>
          </a:p>
          <a:p>
            <a:pPr lvl="1"/>
            <a:r>
              <a:rPr lang="fr-CA" altLang="fr-FR" sz="2200" dirty="0"/>
              <a:t>Dépassement de pelotons</a:t>
            </a:r>
          </a:p>
          <a:p>
            <a:pPr lvl="1"/>
            <a:r>
              <a:rPr lang="fr-CA" altLang="fr-FR" sz="2200" dirty="0"/>
              <a:t>Relais</a:t>
            </a:r>
          </a:p>
          <a:p>
            <a:endParaRPr lang="fr-CA" altLang="fr-FR" sz="2000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27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07A0159-7606-BD98-5737-A3FE0AE4591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7.3 Rôle du serre-file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258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3FA9BDB-186C-38EC-FF6B-1C7617411A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rmAutofit fontScale="90000"/>
          </a:bodyPr>
          <a:lstStyle/>
          <a:p>
            <a:r>
              <a:rPr lang="fr-CA" dirty="0"/>
              <a:t>7.4 Rôle et responsabilités des cyclistes (1/3)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5" y="1197405"/>
            <a:ext cx="8246070" cy="3569858"/>
          </a:xfrm>
        </p:spPr>
        <p:txBody>
          <a:bodyPr>
            <a:noAutofit/>
          </a:bodyPr>
          <a:lstStyle/>
          <a:p>
            <a:r>
              <a:rPr lang="fr-CA" altLang="fr-FR" dirty="0"/>
              <a:t>Être ponctuel au départ des activités</a:t>
            </a:r>
          </a:p>
          <a:p>
            <a:r>
              <a:rPr lang="fr-CA" altLang="fr-FR" dirty="0"/>
              <a:t>Avoir en main le trajet papier ou GPS</a:t>
            </a:r>
          </a:p>
          <a:p>
            <a:r>
              <a:rPr lang="fr-CA" altLang="fr-FR" dirty="0"/>
              <a:t>Donner sa présence aux responsables</a:t>
            </a:r>
          </a:p>
          <a:p>
            <a:r>
              <a:rPr lang="fr-CA" altLang="fr-FR" dirty="0"/>
              <a:t>Faire preuve de civisme envers les autres usagers de la route</a:t>
            </a:r>
          </a:p>
          <a:p>
            <a:r>
              <a:rPr lang="fr-CA" altLang="fr-FR" dirty="0"/>
              <a:t>Laisser la priorité aux piétons</a:t>
            </a:r>
          </a:p>
          <a:p>
            <a:r>
              <a:rPr lang="fr-CA" altLang="fr-FR" dirty="0"/>
              <a:t>Connaître les différents signaux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28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89881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2A1040F-EE0B-C4A2-2A6C-6F0DEDE644F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Autofit/>
          </a:bodyPr>
          <a:lstStyle/>
          <a:p>
            <a:r>
              <a:rPr lang="fr-CA" sz="3200" dirty="0"/>
              <a:t>7.4 Rôle et responsabilités des cyclistes (2/3)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Rouler à vitesse constante</a:t>
            </a:r>
          </a:p>
          <a:p>
            <a:r>
              <a:rPr lang="fr-CA" altLang="fr-FR" dirty="0"/>
              <a:t>Pédaler de façon continue (sans interruption)</a:t>
            </a:r>
          </a:p>
          <a:p>
            <a:r>
              <a:rPr lang="fr-CA" altLang="fr-FR" dirty="0"/>
              <a:t>Rouler en ligne droite (sans louvoyer)</a:t>
            </a:r>
          </a:p>
          <a:p>
            <a:r>
              <a:rPr lang="fr-CA" altLang="fr-FR" dirty="0"/>
              <a:t>Profiter des moments de pause  pour s’hydrater / manger</a:t>
            </a:r>
          </a:p>
          <a:p>
            <a:r>
              <a:rPr lang="fr-CA" altLang="fr-FR" dirty="0"/>
              <a:t>Transmettre les signaux du chef de file / serre-file</a:t>
            </a:r>
          </a:p>
          <a:p>
            <a:r>
              <a:rPr lang="fr-CA" altLang="fr-FR" dirty="0"/>
              <a:t>Changer sans gêne de peloton au besoin</a:t>
            </a:r>
          </a:p>
          <a:p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29</a:t>
            </a:fld>
            <a:endParaRPr lang="en-US" alt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66399"/>
            <a:ext cx="8246070" cy="3843702"/>
          </a:xfrm>
          <a:noFill/>
          <a:ln>
            <a:noFill/>
          </a:ln>
        </p:spPr>
        <p:txBody>
          <a:bodyPr>
            <a:noAutofit/>
          </a:bodyPr>
          <a:lstStyle/>
          <a:p>
            <a:pPr marL="360000" indent="-360000">
              <a:spcBef>
                <a:spcPts val="0"/>
              </a:spcBef>
              <a:buFont typeface="+mj-lt"/>
              <a:buAutoNum type="arabicPeriod"/>
            </a:pPr>
            <a:r>
              <a:rPr lang="fr-CA" altLang="fr-FR" dirty="0"/>
              <a:t> </a:t>
            </a:r>
            <a:r>
              <a:rPr lang="fr-CA" altLang="fr-FR" sz="2200" dirty="0"/>
              <a:t>Club </a:t>
            </a:r>
            <a:r>
              <a:rPr lang="fr-CA" altLang="fr-FR" sz="2200" dirty="0" err="1"/>
              <a:t>Cyclotour</a:t>
            </a:r>
            <a:r>
              <a:rPr lang="fr-CA" altLang="fr-FR" sz="2200" dirty="0"/>
              <a:t> en résumé</a:t>
            </a:r>
          </a:p>
          <a:p>
            <a:pPr marL="252000" indent="-360000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 Comité exécutif et organisation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Planification des randonnées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Équipements et accessoires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Alimentation et hydratation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Entretien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Rouler en Peloton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Incident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Accident</a:t>
            </a:r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E0CE34C-1C85-62E0-ECF6-F23FDA9FCD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0730" y="341528"/>
            <a:ext cx="8246070" cy="855878"/>
          </a:xfrm>
        </p:spPr>
        <p:txBody>
          <a:bodyPr/>
          <a:lstStyle/>
          <a:p>
            <a:r>
              <a:rPr lang="fr-CA" dirty="0"/>
              <a:t>Plan de la présentation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2A1040F-EE0B-C4A2-2A6C-6F0DEDE644F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Autofit/>
          </a:bodyPr>
          <a:lstStyle/>
          <a:p>
            <a:r>
              <a:rPr lang="fr-CA" sz="3200" dirty="0"/>
              <a:t>7.4 Rôle et responsabilités des cyclistes (3/3)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Rouler en </a:t>
            </a:r>
            <a:r>
              <a:rPr lang="fr-CA" altLang="fr-FR" b="1" dirty="0"/>
              <a:t>ligne droite </a:t>
            </a:r>
            <a:r>
              <a:rPr lang="fr-CA" altLang="fr-FR" dirty="0"/>
              <a:t>ou en </a:t>
            </a:r>
            <a:r>
              <a:rPr lang="fr-CA" altLang="fr-FR" b="1" dirty="0"/>
              <a:t>file décalée </a:t>
            </a:r>
            <a:r>
              <a:rPr lang="fr-CA" altLang="fr-FR" dirty="0"/>
              <a:t>(quinconce)</a:t>
            </a:r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30</a:t>
            </a:fld>
            <a:endParaRPr lang="en-US" altLang="fr-FR" dirty="0"/>
          </a:p>
        </p:txBody>
      </p:sp>
      <p:pic>
        <p:nvPicPr>
          <p:cNvPr id="5" name="Espace réservé du contenu 4" descr="peloton décalé.gif">
            <a:extLst>
              <a:ext uri="{FF2B5EF4-FFF2-40B4-BE49-F238E27FC236}">
                <a16:creationId xmlns:a16="http://schemas.microsoft.com/office/drawing/2014/main" id="{5BE59DBC-E699-EC2C-94BC-0B58274162C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5" y="2082953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4" descr="peloton décalé.gif">
            <a:extLst>
              <a:ext uri="{FF2B5EF4-FFF2-40B4-BE49-F238E27FC236}">
                <a16:creationId xmlns:a16="http://schemas.microsoft.com/office/drawing/2014/main" id="{7417A984-E0DC-76EC-7061-6C5BDB299B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4" y="266853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4" descr="peloton décalé.gif">
            <a:extLst>
              <a:ext uri="{FF2B5EF4-FFF2-40B4-BE49-F238E27FC236}">
                <a16:creationId xmlns:a16="http://schemas.microsoft.com/office/drawing/2014/main" id="{BD230A53-7654-732F-A391-ECDD945D4D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3" y="319820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4" descr="peloton décalé.gif">
            <a:extLst>
              <a:ext uri="{FF2B5EF4-FFF2-40B4-BE49-F238E27FC236}">
                <a16:creationId xmlns:a16="http://schemas.microsoft.com/office/drawing/2014/main" id="{14C5D0D5-730D-49B1-FBC1-29679D2AA6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5" y="372787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4" descr="peloton décalé.gif">
            <a:extLst>
              <a:ext uri="{FF2B5EF4-FFF2-40B4-BE49-F238E27FC236}">
                <a16:creationId xmlns:a16="http://schemas.microsoft.com/office/drawing/2014/main" id="{09247B75-2BB8-31CA-BA34-3F7AA6C6FD3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3" y="4247365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space réservé du contenu 4" descr="peloton décalé.gif">
            <a:extLst>
              <a:ext uri="{FF2B5EF4-FFF2-40B4-BE49-F238E27FC236}">
                <a16:creationId xmlns:a16="http://schemas.microsoft.com/office/drawing/2014/main" id="{4735494E-E603-AB69-0E16-0E1BC7ECAEE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5" y="2030375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Espace réservé du contenu 4" descr="peloton décalé.gif">
            <a:extLst>
              <a:ext uri="{FF2B5EF4-FFF2-40B4-BE49-F238E27FC236}">
                <a16:creationId xmlns:a16="http://schemas.microsoft.com/office/drawing/2014/main" id="{CA42ECA9-C8A3-A95B-B02F-5D4CB039857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877410" y="261596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ce réservé du contenu 4" descr="peloton décalé.gif">
            <a:extLst>
              <a:ext uri="{FF2B5EF4-FFF2-40B4-BE49-F238E27FC236}">
                <a16:creationId xmlns:a16="http://schemas.microsoft.com/office/drawing/2014/main" id="{DAFF7461-79BF-E6A5-C1C7-93F3B22CC91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3" y="314563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Espace réservé du contenu 4" descr="peloton décalé.gif">
            <a:extLst>
              <a:ext uri="{FF2B5EF4-FFF2-40B4-BE49-F238E27FC236}">
                <a16:creationId xmlns:a16="http://schemas.microsoft.com/office/drawing/2014/main" id="{A42C8228-E5B8-8ECB-850C-04194DC7F18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877410" y="367530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Espace réservé du contenu 4" descr="peloton décalé.gif">
            <a:extLst>
              <a:ext uri="{FF2B5EF4-FFF2-40B4-BE49-F238E27FC236}">
                <a16:creationId xmlns:a16="http://schemas.microsoft.com/office/drawing/2014/main" id="{ABE99512-1C95-C8FA-5C6C-2475EB16BBC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3" y="4194787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674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6BC97D7E-C882-4906-891F-49B5006D1F2C}" type="slidenum">
              <a:rPr lang="en-US" altLang="fr-FR"/>
              <a:pPr/>
              <a:t>31</a:t>
            </a:fld>
            <a:endParaRPr lang="en-US" altLang="fr-FR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67830" y="1197405"/>
            <a:ext cx="6591869" cy="342491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2ED751FA-D935-425E-1762-68DA8392B0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7.5 Signaux de base</a:t>
            </a:r>
            <a:endParaRPr lang="fr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63C1B-66E0-F6E3-58B8-8D805C83C8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7.6 Autres signaux importants (1/2)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CA" altLang="fr-FR" dirty="0"/>
              <a:t>Demander un ralentissement (moins un)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Signaler de la main un trou d’homme, une crevasse, du sable, un véhicule stationné ou tout autre obstacle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Signe du bras droit lors des relais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Signe du bras lors de la prise de bouteille d’eau</a:t>
            </a:r>
          </a:p>
        </p:txBody>
      </p:sp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9C6FE2CC-9DFD-44D4-A77E-9C5B10CA0155}" type="slidenum">
              <a:rPr lang="en-US" altLang="fr-FR"/>
              <a:pPr/>
              <a:t>32</a:t>
            </a:fld>
            <a:endParaRPr lang="en-US" alt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989F78F-CC8E-DBA1-51F2-59EACD69B2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7.6 Autres signaux importants (2/2)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9533B7-9A91-EB0E-F21B-A1F4593CC2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CA" dirty="0"/>
              <a:t> Aux intersections : Indiquer que la voie est libre en disant «OK»</a:t>
            </a:r>
          </a:p>
          <a:p>
            <a:pPr>
              <a:spcBef>
                <a:spcPts val="2400"/>
              </a:spcBef>
            </a:pPr>
            <a:r>
              <a:rPr lang="fr-CA" dirty="0"/>
              <a:t>Pour confirmer un arrêt complet : dire « pied-à-terre »</a:t>
            </a:r>
          </a:p>
          <a:p>
            <a:pPr>
              <a:spcBef>
                <a:spcPts val="2400"/>
              </a:spcBef>
            </a:pPr>
            <a:r>
              <a:rPr lang="fr-CA" dirty="0"/>
              <a:t>Lors d’un bris ou d’une crevaison : avertissement vocal</a:t>
            </a:r>
          </a:p>
        </p:txBody>
      </p:sp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9C6FE2CC-9DFD-44D4-A77E-9C5B10CA0155}" type="slidenum">
              <a:rPr lang="en-US" altLang="fr-FR"/>
              <a:pPr/>
              <a:t>33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099438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Utilisation du sifflet par un cycliste ou le serre-file :</a:t>
            </a:r>
          </a:p>
          <a:p>
            <a:endParaRPr lang="fr-CA" altLang="fr-FR" dirty="0"/>
          </a:p>
          <a:p>
            <a:pPr lvl="1"/>
            <a:r>
              <a:rPr lang="fr-CA" altLang="fr-FR" sz="2400" dirty="0"/>
              <a:t>1 coup </a:t>
            </a:r>
            <a:r>
              <a:rPr lang="fr-CA" altLang="fr-FR" sz="2200" dirty="0"/>
              <a:t>: diminuer la vitesse de 1 km/h afin que le peloton se 	             regroupe</a:t>
            </a:r>
          </a:p>
          <a:p>
            <a:pPr lvl="1"/>
            <a:r>
              <a:rPr lang="fr-CA" altLang="fr-FR" sz="2400" dirty="0"/>
              <a:t>2 coups </a:t>
            </a:r>
            <a:r>
              <a:rPr lang="fr-CA" altLang="fr-FR" sz="2200" dirty="0"/>
              <a:t>: arrêt du peloton à un endroit sécuritaire</a:t>
            </a:r>
          </a:p>
          <a:p>
            <a:endParaRPr lang="fr-CA" altLang="fr-FR" dirty="0"/>
          </a:p>
        </p:txBody>
      </p:sp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592E1B0-9DE2-4567-95BB-DD35E9CAFD72}" type="slidenum">
              <a:rPr lang="en-US" altLang="fr-FR"/>
              <a:pPr/>
              <a:t>34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36ECC67-C2EB-31FE-34F2-01DE42B602B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7.7 Signaux à l’aide du sifflet</a:t>
            </a:r>
            <a:endParaRPr lang="fr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3" y="1503363"/>
            <a:ext cx="4733557" cy="3263900"/>
          </a:xfrm>
        </p:spPr>
        <p:txBody>
          <a:bodyPr>
            <a:normAutofit/>
          </a:bodyPr>
          <a:lstStyle/>
          <a:p>
            <a:r>
              <a:rPr lang="fr-CA" altLang="fr-FR" sz="2000" dirty="0"/>
              <a:t>Signaler la proximité d’une voie ferrée par un mouvement du bras</a:t>
            </a:r>
          </a:p>
          <a:p>
            <a:r>
              <a:rPr lang="fr-CA" altLang="fr-FR" sz="2000" dirty="0"/>
              <a:t>Pour éviter de glisser ou d’empêcher que la roue ne se coince entre les rails :</a:t>
            </a:r>
          </a:p>
          <a:p>
            <a:pPr lvl="1"/>
            <a:r>
              <a:rPr lang="fr-CA" altLang="fr-FR" sz="1800" dirty="0"/>
              <a:t>Ralentir</a:t>
            </a:r>
          </a:p>
          <a:p>
            <a:pPr lvl="1"/>
            <a:r>
              <a:rPr lang="fr-CA" altLang="fr-FR" sz="1800" dirty="0"/>
              <a:t>Se déplacer pour être dans une direction perpendiculaire aux rails</a:t>
            </a:r>
          </a:p>
          <a:p>
            <a:pPr lvl="1"/>
            <a:r>
              <a:rPr lang="fr-CA" altLang="fr-FR" sz="1800" dirty="0"/>
              <a:t>Traverser les rails le vélo bien à la verticale</a:t>
            </a:r>
          </a:p>
        </p:txBody>
      </p:sp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52C8D0D6-A95E-4CF9-BC65-702981B1781F}" type="slidenum">
              <a:rPr lang="en-US" altLang="fr-FR"/>
              <a:pPr/>
              <a:t>35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F4239DB-3E19-6935-3A57-44CDF4BA383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7.8 Traverser une voie ferrée</a:t>
            </a:r>
            <a:endParaRPr lang="fr-CA" dirty="0"/>
          </a:p>
        </p:txBody>
      </p:sp>
      <p:pic>
        <p:nvPicPr>
          <p:cNvPr id="7" name="Picture 5" descr="marianne_railroad2">
            <a:extLst>
              <a:ext uri="{FF2B5EF4-FFF2-40B4-BE49-F238E27FC236}">
                <a16:creationId xmlns:a16="http://schemas.microsoft.com/office/drawing/2014/main" id="{50744C7D-7EF4-BED0-DF80-79358537F86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88230" y="1555027"/>
            <a:ext cx="2779754" cy="326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503363"/>
            <a:ext cx="4275442" cy="3263900"/>
          </a:xfrm>
        </p:spPr>
        <p:txBody>
          <a:bodyPr>
            <a:normAutofit/>
          </a:bodyPr>
          <a:lstStyle/>
          <a:p>
            <a:r>
              <a:rPr lang="fr-CA" altLang="fr-FR" dirty="0"/>
              <a:t>Bois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altLang="fr-FR" sz="2200" dirty="0"/>
              <a:t>traverser en diagonale pour éviter que les roues ne se coincent entre les planches</a:t>
            </a:r>
          </a:p>
          <a:p>
            <a:r>
              <a:rPr lang="fr-CA" altLang="fr-FR" sz="2200" dirty="0"/>
              <a:t>Métal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altLang="fr-FR" sz="2200" dirty="0"/>
              <a:t>Éviter la bande métallique au centre car cela peut être glissant ou encore, le traverser à pied</a:t>
            </a:r>
          </a:p>
          <a:p>
            <a:endParaRPr lang="fr-CA" altLang="fr-FR" sz="2000" dirty="0"/>
          </a:p>
        </p:txBody>
      </p:sp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C232E362-4D55-41D3-8D86-7D4CE59725C0}" type="slidenum">
              <a:rPr lang="en-US" altLang="fr-FR"/>
              <a:pPr/>
              <a:t>36</a:t>
            </a:fld>
            <a:endParaRPr lang="en-US" altLang="fr-FR" dirty="0"/>
          </a:p>
        </p:txBody>
      </p:sp>
      <p:pic>
        <p:nvPicPr>
          <p:cNvPr id="2" name="Picture 6" descr="Pont bois">
            <a:extLst>
              <a:ext uri="{FF2B5EF4-FFF2-40B4-BE49-F238E27FC236}">
                <a16:creationId xmlns:a16="http://schemas.microsoft.com/office/drawing/2014/main" id="{E334A73D-A2BC-C15E-5229-D99B24A78A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4350" y="1503362"/>
            <a:ext cx="3263390" cy="320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E5EEA630-54F8-63B2-C745-C4AEDEA61ED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40730" y="341527"/>
            <a:ext cx="8407010" cy="1042857"/>
          </a:xfrm>
        </p:spPr>
        <p:txBody>
          <a:bodyPr>
            <a:noAutofit/>
          </a:bodyPr>
          <a:lstStyle/>
          <a:p>
            <a:r>
              <a:rPr lang="fr-CA" altLang="fr-FR" sz="3000" dirty="0"/>
              <a:t>7.9 Traverser un pont (tablier de bois ou de métal)</a:t>
            </a:r>
            <a:endParaRPr lang="fr-CA" sz="3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Si vous devez vous arrêter le long d’une route n’ayant pas de sortie sécuritaire (stationnement, entrée de voiture, etc.) :</a:t>
            </a:r>
          </a:p>
          <a:p>
            <a:pPr lvl="1"/>
            <a:r>
              <a:rPr lang="fr-CA" altLang="fr-FR" sz="2400" dirty="0"/>
              <a:t>Déplacez-vous complètement hors de la  chaussée et du passage des piétons</a:t>
            </a:r>
          </a:p>
        </p:txBody>
      </p:sp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CF2BC4E-C268-40ED-8E6D-A651719CF73B}" type="slidenum">
              <a:rPr lang="en-US" altLang="fr-FR"/>
              <a:pPr/>
              <a:t>37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60BD511-F70B-CDE1-56A7-45272340592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7.10 Arrêt le long d’une route</a:t>
            </a:r>
            <a:endParaRPr lang="fr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/>
          <a:lstStyle/>
          <a:p>
            <a:r>
              <a:rPr lang="fr-CA" altLang="fr-FR" dirty="0"/>
              <a:t>En cas de crevaison ou de bris : le peloton reste regroupé</a:t>
            </a:r>
          </a:p>
          <a:p>
            <a:r>
              <a:rPr lang="fr-CA" altLang="fr-FR" dirty="0"/>
              <a:t>En cas de malaise : un membre du peloton reste en compagnie du cycliste incommodé</a:t>
            </a:r>
          </a:p>
          <a:p>
            <a:r>
              <a:rPr lang="fr-CA" altLang="fr-FR" dirty="0"/>
              <a:t>Être membre Canadian Automobile Association (CAA) peut être une option intéressante</a:t>
            </a:r>
          </a:p>
          <a:p>
            <a:endParaRPr lang="fr-CA" altLang="fr-FR" dirty="0"/>
          </a:p>
        </p:txBody>
      </p:sp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CF2BC4E-C268-40ED-8E6D-A651719CF73B}" type="slidenum">
              <a:rPr lang="en-US" altLang="fr-FR"/>
              <a:pPr/>
              <a:t>38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FE3AD0B-DA84-F68E-2A3C-2F3A8CBF7B6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8. Incident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8922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65" y="1181622"/>
            <a:ext cx="8246070" cy="3722563"/>
          </a:xfrm>
        </p:spPr>
        <p:txBody>
          <a:bodyPr>
            <a:normAutofit/>
          </a:bodyPr>
          <a:lstStyle/>
          <a:p>
            <a:r>
              <a:rPr lang="fr-CA" dirty="0"/>
              <a:t>En cas d’accident, il faut garder son calme</a:t>
            </a:r>
          </a:p>
          <a:p>
            <a:r>
              <a:rPr lang="fr-CA" sz="2200" dirty="0"/>
              <a:t>Voici quelques principes de base édictés par l'Ambulance Saint-Jean et qui s'appliquent dans toutes les situations d'urgence :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Établir un périmètre de sécurité pour rendre les lieux sûrs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Identifier qui peut aider à administrer les premiers soins ou aller chercher de l'aide (911)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Ne jamais laisser seul un blessé, même légèrement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Éviter de déplacer un blessé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Éviter de créer un attroupement autour de l'accident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39</a:t>
            </a:fld>
            <a:endParaRPr lang="en-US" alt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448541D8-6BCF-D064-CB8F-42EDE3B2DC0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09885" y="154548"/>
            <a:ext cx="8246070" cy="1042857"/>
          </a:xfrm>
        </p:spPr>
        <p:txBody>
          <a:bodyPr/>
          <a:lstStyle/>
          <a:p>
            <a:r>
              <a:rPr lang="fr-CA" dirty="0"/>
              <a:t>9. Accident</a:t>
            </a:r>
          </a:p>
        </p:txBody>
      </p:sp>
    </p:spTree>
    <p:extLst>
      <p:ext uri="{BB962C8B-B14F-4D97-AF65-F5344CB8AC3E}">
        <p14:creationId xmlns:p14="http://schemas.microsoft.com/office/powerpoint/2010/main" val="251770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2E644254-D0FD-8279-2CD7-D6F1B593E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1325" y="341313"/>
            <a:ext cx="8245475" cy="1042987"/>
          </a:xfrm>
        </p:spPr>
        <p:txBody>
          <a:bodyPr/>
          <a:lstStyle/>
          <a:p>
            <a:r>
              <a:rPr lang="fr-CA" dirty="0"/>
              <a:t>1. Club </a:t>
            </a:r>
            <a:r>
              <a:rPr lang="fr-CA" dirty="0" err="1"/>
              <a:t>Cyclotour</a:t>
            </a:r>
            <a:r>
              <a:rPr lang="fr-CA" dirty="0"/>
              <a:t> en 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A6CDD-2AFF-00F2-7EFA-5E32529D9A7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CA" sz="2200" dirty="0"/>
              <a:t>Organisme à but non lucratif accrédité par le Service des Loisirs de la ville de Trois-Rivières depuis 1981.</a:t>
            </a:r>
          </a:p>
          <a:p>
            <a:pPr>
              <a:spcBef>
                <a:spcPts val="2400"/>
              </a:spcBef>
            </a:pPr>
            <a:r>
              <a:rPr lang="fr-CA" sz="2200" dirty="0"/>
              <a:t>Le club a pour but de réunir des amateurs de vélos afin de découvrir le patrimoine de la Mauricie et ailleurs.</a:t>
            </a:r>
          </a:p>
          <a:p>
            <a:pPr>
              <a:spcBef>
                <a:spcPts val="2400"/>
              </a:spcBef>
            </a:pPr>
            <a:r>
              <a:rPr lang="fr-CA" sz="2200" dirty="0"/>
              <a:t>La clientèle visée s’adresse à des cyclistes pouvant maintenir une vitesse moyenne comprise entre 21 et 30 km/heure et pouvant parcourir une distance variant de 60 à 90 Km.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B6C11-E974-7E4F-45BF-0FA14A44D9B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20334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300" dirty="0"/>
              <a:t>9.1 Accident : Véhicule moteur en mouvement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avec un véhicule moteur en mouvement (moto, auto, camion) :</a:t>
            </a:r>
          </a:p>
          <a:p>
            <a:pPr lvl="1"/>
            <a:r>
              <a:rPr lang="fr-CA" sz="2200" dirty="0"/>
              <a:t>Vous êtes couverts par la Société d’assurance automobile du Québec (SAAQ)</a:t>
            </a:r>
          </a:p>
          <a:p>
            <a:pPr lvl="1"/>
            <a:r>
              <a:rPr lang="fr-CA" sz="2200" dirty="0"/>
              <a:t>Les frais de bris de votre vélo sont couverts par votre assurance habitation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7056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300" dirty="0"/>
              <a:t>9.2 Accident : Véhicule moteur immobile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avec un véhicule moteur en immobile (moto, auto, cycliste ou même piéton) :</a:t>
            </a:r>
          </a:p>
          <a:p>
            <a:pPr lvl="1"/>
            <a:r>
              <a:rPr lang="fr-CA" sz="2200" dirty="0"/>
              <a:t>Vous n’êtes </a:t>
            </a:r>
            <a:r>
              <a:rPr lang="fr-CA" sz="2200" b="1" i="1" dirty="0"/>
              <a:t>pas</a:t>
            </a:r>
            <a:r>
              <a:rPr lang="fr-CA" sz="2200" dirty="0"/>
              <a:t> couverts par la SAAQ</a:t>
            </a:r>
          </a:p>
          <a:p>
            <a:pPr lvl="1"/>
            <a:r>
              <a:rPr lang="fr-CA" sz="2200" dirty="0"/>
              <a:t>Les frais de bris de vélo sont couverts par votre assurance habitation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8728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9.3 Accident : Obstacle ou défaut de la chaussée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causé par un obstacle ou par un défaut de la chaussée :</a:t>
            </a:r>
          </a:p>
          <a:p>
            <a:pPr lvl="1"/>
            <a:r>
              <a:rPr lang="fr-CA" sz="2200" dirty="0"/>
              <a:t>Vous n’êtes </a:t>
            </a:r>
            <a:r>
              <a:rPr lang="fr-CA" sz="2200" b="1" i="1" dirty="0"/>
              <a:t>pas</a:t>
            </a:r>
            <a:r>
              <a:rPr lang="fr-CA" sz="2200" dirty="0"/>
              <a:t> couverts par la SAAQ</a:t>
            </a:r>
          </a:p>
          <a:p>
            <a:pPr lvl="1"/>
            <a:r>
              <a:rPr lang="fr-CA" sz="2200" dirty="0"/>
              <a:t>Vous avez 15 jours pour réclamer un dédommagement auprès du propriétaire des lieux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1265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15034EB-5A0A-51E0-4225-177CDF1A0C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Merci de votre attention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endParaRPr lang="fr-CA" altLang="fr-FR" dirty="0"/>
          </a:p>
          <a:p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r>
              <a:rPr lang="fr-CA" altLang="fr-FR" dirty="0"/>
              <a:t>À VOS GUIDONS ET SOYEZ PRUDENT!</a:t>
            </a:r>
          </a:p>
          <a:p>
            <a:endParaRPr lang="fr-CA" altLang="fr-FR" dirty="0"/>
          </a:p>
        </p:txBody>
      </p:sp>
      <p:sp>
        <p:nvSpPr>
          <p:cNvPr id="30722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FF963488-C152-468F-801C-904557BDEE77}" type="slidenum">
              <a:rPr lang="en-US" altLang="fr-FR"/>
              <a:pPr/>
              <a:t>43</a:t>
            </a:fld>
            <a:endParaRPr lang="en-US" altLang="fr-FR"/>
          </a:p>
        </p:txBody>
      </p:sp>
      <p:pic>
        <p:nvPicPr>
          <p:cNvPr id="30725" name="Picture 4" descr="DL_ogo_transparent2colo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7556" y="1808225"/>
            <a:ext cx="3889673" cy="20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A6CDD-2AFF-00F2-7EFA-5E32529D9A7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197405"/>
            <a:ext cx="8246070" cy="3569858"/>
          </a:xfrm>
        </p:spPr>
        <p:txBody>
          <a:bodyPr>
            <a:normAutofit/>
          </a:bodyPr>
          <a:lstStyle/>
          <a:p>
            <a:r>
              <a:rPr lang="fr-CA" sz="2200" dirty="0"/>
              <a:t>Être membre en règle</a:t>
            </a:r>
          </a:p>
          <a:p>
            <a:pPr>
              <a:spcBef>
                <a:spcPts val="600"/>
              </a:spcBef>
            </a:pPr>
            <a:r>
              <a:rPr lang="fr-CA" sz="2200" dirty="0"/>
              <a:t>Port du casque obligatoire</a:t>
            </a:r>
          </a:p>
          <a:p>
            <a:pPr>
              <a:spcBef>
                <a:spcPts val="600"/>
              </a:spcBef>
            </a:pPr>
            <a:r>
              <a:rPr lang="fr-CA" sz="2200" dirty="0"/>
              <a:t>Comportements interdits en roulant : </a:t>
            </a:r>
          </a:p>
          <a:p>
            <a:pPr lvl="1"/>
            <a:r>
              <a:rPr lang="fr-CA" dirty="0"/>
              <a:t>Utiliser un système audio de style « baladeur »</a:t>
            </a:r>
          </a:p>
          <a:p>
            <a:pPr lvl="1"/>
            <a:r>
              <a:rPr lang="fr-CA" dirty="0"/>
              <a:t>Utiliser un téléphone</a:t>
            </a:r>
          </a:p>
          <a:p>
            <a:pPr lvl="1"/>
            <a:r>
              <a:rPr lang="fr-CA" dirty="0"/>
              <a:t>Consommer de l’alcool</a:t>
            </a:r>
          </a:p>
          <a:p>
            <a:pPr lvl="1"/>
            <a:r>
              <a:rPr lang="fr-CA" dirty="0"/>
              <a:t>Avoir un comportement anti-social</a:t>
            </a:r>
          </a:p>
          <a:p>
            <a:r>
              <a:rPr lang="fr-CA" sz="2200" dirty="0"/>
              <a:t>Tout manquement à ces quelques règles entraînera une réévaluation de la participation du membre.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B6C11-E974-7E4F-45BF-0FA14A44D9B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5</a:t>
            </a:fld>
            <a:endParaRPr lang="en-US" alt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E7C2C369-6978-6FAE-1260-FD2C9D8A132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0730" y="158632"/>
            <a:ext cx="8246070" cy="1042857"/>
          </a:xfrm>
        </p:spPr>
        <p:txBody>
          <a:bodyPr/>
          <a:lstStyle/>
          <a:p>
            <a:r>
              <a:rPr lang="fr-CA" dirty="0"/>
              <a:t>1.1 Règlements du Club</a:t>
            </a:r>
          </a:p>
        </p:txBody>
      </p:sp>
    </p:spTree>
    <p:extLst>
      <p:ext uri="{BB962C8B-B14F-4D97-AF65-F5344CB8AC3E}">
        <p14:creationId xmlns:p14="http://schemas.microsoft.com/office/powerpoint/2010/main" val="79386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001AA60-E71C-1054-E1EF-ECCCA902738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2. Comité exécutif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6260" y="1502815"/>
            <a:ext cx="8398776" cy="326444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fr-CA" altLang="fr-FR" dirty="0"/>
              <a:t>Le Club </a:t>
            </a:r>
            <a:r>
              <a:rPr lang="fr-CA" altLang="fr-FR" dirty="0" err="1"/>
              <a:t>Cyclotour</a:t>
            </a:r>
            <a:r>
              <a:rPr lang="fr-CA" altLang="fr-FR" dirty="0"/>
              <a:t> est dirigé par un Comité exécutif de six membres dont 50% est élu à chaque année par les membres lors de l’assemblée générale de fin de saison. Pour la saison 2024 :</a:t>
            </a:r>
            <a:endParaRPr lang="fr-CA" altLang="fr-FR" b="1" dirty="0"/>
          </a:p>
          <a:p>
            <a:pPr lvl="1">
              <a:lnSpc>
                <a:spcPct val="120000"/>
              </a:lnSpc>
            </a:pPr>
            <a:r>
              <a:rPr lang="fr-CA" altLang="fr-FR" sz="2200" dirty="0"/>
              <a:t>Président : Yves Belley</a:t>
            </a:r>
          </a:p>
          <a:p>
            <a:pPr lvl="1">
              <a:lnSpc>
                <a:spcPct val="120000"/>
              </a:lnSpc>
            </a:pPr>
            <a:r>
              <a:rPr lang="fr-CA" altLang="fr-FR" sz="2200" dirty="0"/>
              <a:t>Vice-président : Alain Hébert</a:t>
            </a:r>
          </a:p>
          <a:p>
            <a:pPr lvl="1">
              <a:lnSpc>
                <a:spcPct val="120000"/>
              </a:lnSpc>
            </a:pPr>
            <a:r>
              <a:rPr lang="fr-CA" altLang="fr-FR" sz="2200" dirty="0"/>
              <a:t>Trésorière : Carole Cossette</a:t>
            </a:r>
          </a:p>
          <a:p>
            <a:pPr lvl="1">
              <a:lnSpc>
                <a:spcPct val="120000"/>
              </a:lnSpc>
            </a:pPr>
            <a:r>
              <a:rPr lang="fr-CA" altLang="fr-FR" sz="2200" dirty="0"/>
              <a:t>Secrétaire : Suzanne Gouin</a:t>
            </a:r>
          </a:p>
          <a:p>
            <a:pPr lvl="1">
              <a:lnSpc>
                <a:spcPct val="120000"/>
              </a:lnSpc>
            </a:pPr>
            <a:r>
              <a:rPr lang="fr-CA" altLang="fr-FR" sz="2200" dirty="0"/>
              <a:t>Directeurs techniques : Michel Bourassa &amp; Rino Tremblay</a:t>
            </a:r>
          </a:p>
          <a:p>
            <a:endParaRPr lang="fr-CA" altLang="fr-FR" sz="2000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659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384384"/>
            <a:ext cx="8246070" cy="3630645"/>
          </a:xfr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pPr>
              <a:spcAft>
                <a:spcPts val="1200"/>
              </a:spcAft>
            </a:pPr>
            <a:r>
              <a:rPr lang="fr-CA" altLang="fr-FR" sz="5500" dirty="0"/>
              <a:t>Le Club Cyclotour est commandité par les membres et nos différents partenaires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fr-FR" sz="5000" dirty="0"/>
              <a:t>Le Yéti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fr-FR" sz="5000" dirty="0"/>
              <a:t>Passion vélos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fr-FR" sz="5000" dirty="0"/>
              <a:t>Laferté Bicycles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fr-FR" sz="5000" dirty="0"/>
              <a:t>Brunelle ski vélo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fr-FR" sz="5000" dirty="0"/>
              <a:t>Centre athlétique Trois-Rivières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fr-FR" sz="5000" dirty="0"/>
              <a:t>Ville de Trois-Rivières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fr-FR" sz="5000" dirty="0"/>
              <a:t>Vous bénéficiez d’une réduction de 15% lors de vos achats sur présentation de votre carte de membre.</a:t>
            </a:r>
          </a:p>
          <a:p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7</a:t>
            </a:fld>
            <a:endParaRPr lang="en-US" alt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020E5AF-FAA4-CE53-9B09-FC131A6D191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2.1 Organisation</a:t>
            </a:r>
          </a:p>
        </p:txBody>
      </p:sp>
    </p:spTree>
    <p:extLst>
      <p:ext uri="{BB962C8B-B14F-4D97-AF65-F5344CB8AC3E}">
        <p14:creationId xmlns:p14="http://schemas.microsoft.com/office/powerpoint/2010/main" val="338426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sz="2200" dirty="0"/>
              <a:t>Le Club est visible sur Internet </a:t>
            </a:r>
            <a:r>
              <a:rPr lang="fr-CA" altLang="fr-FR" sz="2400" dirty="0"/>
              <a:t>: </a:t>
            </a:r>
            <a:r>
              <a:rPr lang="fr-CA" altLang="fr-FR" sz="2400" dirty="0">
                <a:hlinkClick r:id="rId5"/>
              </a:rPr>
              <a:t>cyclotour.ca</a:t>
            </a:r>
            <a:endParaRPr lang="fr-CA" altLang="fr-FR" sz="2400" dirty="0"/>
          </a:p>
          <a:p>
            <a:r>
              <a:rPr lang="fr-CA" altLang="fr-FR" sz="2200" dirty="0"/>
              <a:t>La page d’accueil donne accès à différentes informations :</a:t>
            </a:r>
          </a:p>
          <a:p>
            <a:pPr lvl="1"/>
            <a:r>
              <a:rPr lang="fr-CA" altLang="fr-FR" sz="2200" dirty="0"/>
              <a:t>Calendrier mensuel des randonnées</a:t>
            </a:r>
          </a:p>
          <a:p>
            <a:pPr lvl="1"/>
            <a:r>
              <a:rPr lang="fr-CA" altLang="fr-FR" sz="2200" dirty="0"/>
              <a:t>Règles de base du Club</a:t>
            </a:r>
          </a:p>
          <a:p>
            <a:pPr lvl="1"/>
            <a:r>
              <a:rPr lang="fr-CA" altLang="fr-FR" sz="2200" dirty="0"/>
              <a:t>Un onglet concernant la Sécurité</a:t>
            </a:r>
          </a:p>
          <a:p>
            <a:pPr lvl="1"/>
            <a:r>
              <a:rPr lang="fr-CA" altLang="fr-FR" sz="2200" dirty="0"/>
              <a:t>Différents documents et formulaires</a:t>
            </a:r>
          </a:p>
          <a:p>
            <a:pPr lvl="1"/>
            <a:r>
              <a:rPr lang="fr-CA" altLang="fr-FR" sz="2200" dirty="0"/>
              <a:t>Liste de nos partenaires</a:t>
            </a:r>
          </a:p>
          <a:p>
            <a:pPr lvl="1"/>
            <a:endParaRPr lang="fr-CA" altLang="fr-FR" sz="2400" dirty="0"/>
          </a:p>
          <a:p>
            <a:pPr lvl="1"/>
            <a:endParaRPr lang="fr-CA" altLang="fr-FR" sz="2400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8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0CB3B02-C93D-12F7-3F52-3846DF19547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2.2 Organisation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176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r-CA" altLang="fr-FR" dirty="0"/>
              <a:t>Chacune des deux randonnées hebdomadaires (mardi et dimanche) est organisée par les différents membres.</a:t>
            </a:r>
          </a:p>
          <a:p>
            <a:r>
              <a:rPr lang="fr-CA" altLang="fr-FR" dirty="0"/>
              <a:t>Les randonnées sont planifiées et inscrites dans le calendrier au début et durant la saison.</a:t>
            </a:r>
          </a:p>
          <a:p>
            <a:r>
              <a:rPr lang="fr-CA" altLang="fr-FR" dirty="0"/>
              <a:t>Pour organiser une randonnée, voir l’onglet « </a:t>
            </a:r>
            <a:r>
              <a:rPr lang="fr-CA" altLang="fr-FR" dirty="0">
                <a:hlinkClick r:id="rId5"/>
              </a:rPr>
              <a:t>Organisation de randonnées </a:t>
            </a:r>
            <a:r>
              <a:rPr lang="fr-CA" altLang="fr-FR" dirty="0"/>
              <a:t>» sur la page Web du Club.</a:t>
            </a:r>
          </a:p>
          <a:p>
            <a:r>
              <a:rPr lang="fr-CA" altLang="fr-FR" dirty="0"/>
              <a:t>Les directeurs techniques sont disponibles pour  aider à la réalisation d’une randonnée.</a:t>
            </a:r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9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6427945-655C-666F-E2A0-633693AA463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3. Planification des randonnées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8671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Office Theme">
  <a:themeElements>
    <a:clrScheme name="Personnalisé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Microsoft Macintosh PowerPoint</Application>
  <PresentationFormat>Affichage à l'écran (16:9)</PresentationFormat>
  <Paragraphs>398</Paragraphs>
  <Slides>43</Slides>
  <Notes>4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Les bases du cyclisme chez Cyclotour Trois-Rivières</vt:lpstr>
      <vt:lpstr>But de la présentation</vt:lpstr>
      <vt:lpstr>Plan de la présentation</vt:lpstr>
      <vt:lpstr>1. Club Cyclotour en résumé</vt:lpstr>
      <vt:lpstr>1.1 Règlements du Club</vt:lpstr>
      <vt:lpstr>2. Comité exécutif</vt:lpstr>
      <vt:lpstr>2.1 Organisation</vt:lpstr>
      <vt:lpstr>2.2 Organisation</vt:lpstr>
      <vt:lpstr>3. Planification des randonnées</vt:lpstr>
      <vt:lpstr>3.1 Planification des randonnées</vt:lpstr>
      <vt:lpstr>4. Équipements</vt:lpstr>
      <vt:lpstr>4.1 Vélo</vt:lpstr>
      <vt:lpstr>4.2 Vêtements appropriés</vt:lpstr>
      <vt:lpstr>4.3 Équipements de sécurité</vt:lpstr>
      <vt:lpstr>4.4 Accessoires</vt:lpstr>
      <vt:lpstr>4.5 Équipements électroniques</vt:lpstr>
      <vt:lpstr>5. Alimentation et hydratation (1/3)</vt:lpstr>
      <vt:lpstr>5. Alimentation et hydratation (2/3)</vt:lpstr>
      <vt:lpstr>5. Alimentation et hydratation (3/3)</vt:lpstr>
      <vt:lpstr>6. Entretien général</vt:lpstr>
      <vt:lpstr>6.1 Entretien : lubrification de la chaîne</vt:lpstr>
      <vt:lpstr>7. Rouler en peloton</vt:lpstr>
      <vt:lpstr>7.1 Règles du peloton (1/3)</vt:lpstr>
      <vt:lpstr>7.1 Règles du peloton (2/3)</vt:lpstr>
      <vt:lpstr>7.1 Règles du peloton (3/3)</vt:lpstr>
      <vt:lpstr>7.2 Rôle du chef de file</vt:lpstr>
      <vt:lpstr>7.3 Rôle du serre-file</vt:lpstr>
      <vt:lpstr>7.4 Rôle et responsabilités des cyclistes (1/3)</vt:lpstr>
      <vt:lpstr>7.4 Rôle et responsabilités des cyclistes (2/3)</vt:lpstr>
      <vt:lpstr>7.4 Rôle et responsabilités des cyclistes (3/3)</vt:lpstr>
      <vt:lpstr>7.5 Signaux de base</vt:lpstr>
      <vt:lpstr>7.6 Autres signaux importants (1/2)</vt:lpstr>
      <vt:lpstr>7.6 Autres signaux importants (2/2)</vt:lpstr>
      <vt:lpstr>7.7 Signaux à l’aide du sifflet</vt:lpstr>
      <vt:lpstr>7.8 Traverser une voie ferrée</vt:lpstr>
      <vt:lpstr>7.9 Traverser un pont (tablier de bois ou de métal)</vt:lpstr>
      <vt:lpstr>7.10 Arrêt le long d’une route</vt:lpstr>
      <vt:lpstr>8. Incident</vt:lpstr>
      <vt:lpstr>9. Accident</vt:lpstr>
      <vt:lpstr>9.1 Accident : Véhicule moteur en mouvement </vt:lpstr>
      <vt:lpstr>9.2 Accident : Véhicule moteur immobile</vt:lpstr>
      <vt:lpstr>9.3 Accident : Obstacle ou défaut de la chaussée 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2024-04-20T01:03:43Z</dcterms:modified>
</cp:coreProperties>
</file>